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88"/>
  </p:notesMasterIdLst>
  <p:sldIdLst>
    <p:sldId id="256" r:id="rId2"/>
    <p:sldId id="288" r:id="rId3"/>
    <p:sldId id="484" r:id="rId4"/>
    <p:sldId id="371" r:id="rId5"/>
    <p:sldId id="469" r:id="rId6"/>
    <p:sldId id="470" r:id="rId7"/>
    <p:sldId id="471" r:id="rId8"/>
    <p:sldId id="472" r:id="rId9"/>
    <p:sldId id="473" r:id="rId10"/>
    <p:sldId id="474" r:id="rId11"/>
    <p:sldId id="475" r:id="rId12"/>
    <p:sldId id="476" r:id="rId13"/>
    <p:sldId id="477" r:id="rId14"/>
    <p:sldId id="478" r:id="rId15"/>
    <p:sldId id="479" r:id="rId16"/>
    <p:sldId id="480" r:id="rId17"/>
    <p:sldId id="481" r:id="rId18"/>
    <p:sldId id="482" r:id="rId19"/>
    <p:sldId id="378" r:id="rId20"/>
    <p:sldId id="486" r:id="rId21"/>
    <p:sldId id="485" r:id="rId22"/>
    <p:sldId id="487" r:id="rId23"/>
    <p:sldId id="380" r:id="rId24"/>
    <p:sldId id="384" r:id="rId25"/>
    <p:sldId id="466" r:id="rId26"/>
    <p:sldId id="467" r:id="rId27"/>
    <p:sldId id="468" r:id="rId28"/>
    <p:sldId id="394" r:id="rId29"/>
    <p:sldId id="395" r:id="rId30"/>
    <p:sldId id="437" r:id="rId31"/>
    <p:sldId id="396" r:id="rId32"/>
    <p:sldId id="397" r:id="rId33"/>
    <p:sldId id="399" r:id="rId34"/>
    <p:sldId id="398" r:id="rId35"/>
    <p:sldId id="409" r:id="rId36"/>
    <p:sldId id="410" r:id="rId37"/>
    <p:sldId id="411" r:id="rId38"/>
    <p:sldId id="413" r:id="rId39"/>
    <p:sldId id="414" r:id="rId40"/>
    <p:sldId id="438" r:id="rId41"/>
    <p:sldId id="415" r:id="rId42"/>
    <p:sldId id="416" r:id="rId43"/>
    <p:sldId id="417" r:id="rId44"/>
    <p:sldId id="418" r:id="rId45"/>
    <p:sldId id="420" r:id="rId46"/>
    <p:sldId id="419" r:id="rId47"/>
    <p:sldId id="422" r:id="rId48"/>
    <p:sldId id="439" r:id="rId49"/>
    <p:sldId id="423" r:id="rId50"/>
    <p:sldId id="424" r:id="rId51"/>
    <p:sldId id="425" r:id="rId52"/>
    <p:sldId id="426" r:id="rId53"/>
    <p:sldId id="427" r:id="rId54"/>
    <p:sldId id="428" r:id="rId55"/>
    <p:sldId id="429" r:id="rId56"/>
    <p:sldId id="430" r:id="rId57"/>
    <p:sldId id="431" r:id="rId58"/>
    <p:sldId id="444" r:id="rId59"/>
    <p:sldId id="445" r:id="rId60"/>
    <p:sldId id="432" r:id="rId61"/>
    <p:sldId id="448" r:id="rId62"/>
    <p:sldId id="449" r:id="rId63"/>
    <p:sldId id="450" r:id="rId64"/>
    <p:sldId id="451" r:id="rId65"/>
    <p:sldId id="452" r:id="rId66"/>
    <p:sldId id="453" r:id="rId67"/>
    <p:sldId id="454" r:id="rId68"/>
    <p:sldId id="455" r:id="rId69"/>
    <p:sldId id="456" r:id="rId70"/>
    <p:sldId id="457" r:id="rId71"/>
    <p:sldId id="458" r:id="rId72"/>
    <p:sldId id="459" r:id="rId73"/>
    <p:sldId id="460" r:id="rId74"/>
    <p:sldId id="461" r:id="rId75"/>
    <p:sldId id="462" r:id="rId76"/>
    <p:sldId id="464" r:id="rId77"/>
    <p:sldId id="465" r:id="rId78"/>
    <p:sldId id="433" r:id="rId79"/>
    <p:sldId id="434" r:id="rId80"/>
    <p:sldId id="435" r:id="rId81"/>
    <p:sldId id="436" r:id="rId82"/>
    <p:sldId id="440" r:id="rId83"/>
    <p:sldId id="441" r:id="rId84"/>
    <p:sldId id="442" r:id="rId85"/>
    <p:sldId id="483" r:id="rId86"/>
    <p:sldId id="443" r:id="rId87"/>
  </p:sldIdLst>
  <p:sldSz cx="9144000" cy="5143500" type="screen16x9"/>
  <p:notesSz cx="7104063" cy="10234613"/>
  <p:embeddedFontLst>
    <p:embeddedFont>
      <p:font typeface="MS Gothic" panose="020B0609070205080204" pitchFamily="49" charset="-128"/>
      <p:regular r:id="rId89"/>
    </p:embeddedFont>
    <p:embeddedFont>
      <p:font typeface="Cambria Math" panose="02040503050406030204" pitchFamily="18" charset="0"/>
      <p:regular r:id="rId90"/>
    </p:embeddedFont>
    <p:embeddedFont>
      <p:font typeface="Roboto Condensed Light" panose="020B0604020202020204" charset="0"/>
      <p:regular r:id="rId91"/>
      <p:bold r:id="rId92"/>
      <p:italic r:id="rId93"/>
      <p:boldItalic r:id="rId94"/>
    </p:embeddedFont>
    <p:embeddedFont>
      <p:font typeface="Roboto Condensed" panose="020B0604020202020204" charset="0"/>
      <p:regular r:id="rId95"/>
      <p:bold r:id="rId96"/>
      <p:italic r:id="rId97"/>
      <p:boldItalic r:id="rId98"/>
    </p:embeddedFont>
    <p:embeddedFont>
      <p:font typeface="Arvo" panose="020B0604020202020204" charset="0"/>
      <p:regular r:id="rId99"/>
      <p:bold r:id="rId100"/>
      <p:italic r:id="rId101"/>
      <p:boldItalic r:id="rId102"/>
    </p:embeddedFont>
    <p:embeddedFont>
      <p:font typeface="Comic Sans MS" panose="030F0702030302020204" pitchFamily="66" charset="0"/>
      <p:regular r:id="rId103"/>
      <p:bold r:id="rId104"/>
      <p:italic r:id="rId105"/>
      <p:boldItalic r:id="rId10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5378"/>
    <a:srgbClr val="FF9800"/>
    <a:srgbClr val="263248"/>
    <a:srgbClr val="C7D3E6"/>
    <a:srgbClr val="285D88"/>
    <a:srgbClr val="3A81BA"/>
    <a:srgbClr val="6D2323"/>
    <a:srgbClr val="963334"/>
    <a:srgbClr val="BCD5EA"/>
    <a:srgbClr val="D9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80555D-1099-4AE3-8308-70A12B797B01}">
  <a:tblStyle styleId="{2B80555D-1099-4AE3-8308-70A12B797B01}"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70" autoAdjust="0"/>
    <p:restoredTop sz="94660"/>
  </p:normalViewPr>
  <p:slideViewPr>
    <p:cSldViewPr snapToGrid="0">
      <p:cViewPr varScale="1">
        <p:scale>
          <a:sx n="134" d="100"/>
          <a:sy n="134" d="100"/>
        </p:scale>
        <p:origin x="144" y="34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14.fntdata"/><Relationship Id="rId5" Type="http://schemas.openxmlformats.org/officeDocument/2006/relationships/slide" Target="slides/slide4.xml"/><Relationship Id="rId90" Type="http://schemas.openxmlformats.org/officeDocument/2006/relationships/font" Target="fonts/font2.fntdata"/><Relationship Id="rId95" Type="http://schemas.openxmlformats.org/officeDocument/2006/relationships/font" Target="fonts/font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15.fntdata"/><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font" Target="fonts/font3.fntdata"/><Relationship Id="rId96"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19900" cy="3836988"/>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407" y="4861441"/>
            <a:ext cx="5683250" cy="4605576"/>
          </a:xfrm>
          <a:prstGeom prst="rect">
            <a:avLst/>
          </a:prstGeom>
          <a:noFill/>
          <a:ln>
            <a:noFill/>
          </a:ln>
        </p:spPr>
        <p:txBody>
          <a:bodyPr spcFirstLastPara="1" wrap="square" lIns="99059" tIns="99059" rIns="99059" bIns="99059"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6220638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65123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41550488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222652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2366907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063183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741198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4131066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5843870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30896045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9143522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238673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33425314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35ed75ccf_022: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35ed75ccf_022: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2927539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719123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392301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404387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3506041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1653838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40472454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35ed75ccf_0106:notes"/>
          <p:cNvSpPr>
            <a:spLocks noGrp="1" noRot="1" noChangeAspect="1"/>
          </p:cNvSpPr>
          <p:nvPr>
            <p:ph type="sldImg" idx="2"/>
          </p:nvPr>
        </p:nvSpPr>
        <p:spPr>
          <a:xfrm>
            <a:off x="142875" y="768350"/>
            <a:ext cx="6818313" cy="3836988"/>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35ed75ccf_0106:notes"/>
          <p:cNvSpPr txBox="1">
            <a:spLocks noGrp="1"/>
          </p:cNvSpPr>
          <p:nvPr>
            <p:ph type="body" idx="1"/>
          </p:nvPr>
        </p:nvSpPr>
        <p:spPr>
          <a:xfrm>
            <a:off x="710407" y="4861441"/>
            <a:ext cx="5683250" cy="4605576"/>
          </a:xfrm>
          <a:prstGeom prst="rect">
            <a:avLst/>
          </a:prstGeom>
        </p:spPr>
        <p:txBody>
          <a:bodyPr spcFirstLastPara="1" wrap="square" lIns="99059" tIns="99059" rIns="99059" bIns="99059" anchor="t" anchorCtr="0">
            <a:noAutofit/>
          </a:bodyPr>
          <a:lstStyle/>
          <a:p>
            <a:pPr marL="0" indent="0">
              <a:buNone/>
            </a:pPr>
            <a:endParaRPr/>
          </a:p>
        </p:txBody>
      </p:sp>
    </p:spTree>
    <p:extLst>
      <p:ext uri="{BB962C8B-B14F-4D97-AF65-F5344CB8AC3E}">
        <p14:creationId xmlns:p14="http://schemas.microsoft.com/office/powerpoint/2010/main" val="84218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extLst>
      <p:ext uri="{BB962C8B-B14F-4D97-AF65-F5344CB8AC3E}">
        <p14:creationId xmlns:p14="http://schemas.microsoft.com/office/powerpoint/2010/main" val="921015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grpSp>
        <p:nvGrpSpPr>
          <p:cNvPr id="125" name="Google Shape;125;p8"/>
          <p:cNvGrpSpPr/>
          <p:nvPr/>
        </p:nvGrpSpPr>
        <p:grpSpPr>
          <a:xfrm>
            <a:off x="-4" y="40"/>
            <a:ext cx="7072430" cy="1327315"/>
            <a:chOff x="-4" y="40"/>
            <a:chExt cx="7072430" cy="1327315"/>
          </a:xfrm>
        </p:grpSpPr>
        <p:sp>
          <p:nvSpPr>
            <p:cNvPr id="126" name="Google Shape;126;p8"/>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27" name="Google Shape;127;p8"/>
            <p:cNvGrpSpPr/>
            <p:nvPr/>
          </p:nvGrpSpPr>
          <p:grpSpPr>
            <a:xfrm rot="10800000" flipH="1">
              <a:off x="3" y="40"/>
              <a:ext cx="6756168" cy="1327315"/>
              <a:chOff x="-2168138" y="330075"/>
              <a:chExt cx="8650663" cy="1699506"/>
            </a:xfrm>
          </p:grpSpPr>
          <p:sp>
            <p:nvSpPr>
              <p:cNvPr id="128" name="Google Shape;128;p8"/>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29" name="Google Shape;129;p8"/>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30" name="Google Shape;130;p8"/>
            <p:cNvGrpSpPr/>
            <p:nvPr/>
          </p:nvGrpSpPr>
          <p:grpSpPr>
            <a:xfrm rot="10800000" flipH="1">
              <a:off x="-4" y="381007"/>
              <a:ext cx="7072430" cy="771744"/>
              <a:chOff x="-9092084" y="330075"/>
              <a:chExt cx="15574609" cy="1699501"/>
            </a:xfrm>
          </p:grpSpPr>
          <p:sp>
            <p:nvSpPr>
              <p:cNvPr id="131" name="Google Shape;131;p8"/>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32" name="Google Shape;132;p8"/>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133" name="Google Shape;133;p8"/>
          <p:cNvGrpSpPr/>
          <p:nvPr/>
        </p:nvGrpSpPr>
        <p:grpSpPr>
          <a:xfrm>
            <a:off x="6946842" y="4472723"/>
            <a:ext cx="2202830" cy="670795"/>
            <a:chOff x="5575242" y="4472723"/>
            <a:chExt cx="2202830" cy="670795"/>
          </a:xfrm>
        </p:grpSpPr>
        <p:sp>
          <p:nvSpPr>
            <p:cNvPr id="134" name="Google Shape;134;p8"/>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35" name="Google Shape;135;p8"/>
            <p:cNvGrpSpPr/>
            <p:nvPr/>
          </p:nvGrpSpPr>
          <p:grpSpPr>
            <a:xfrm flipH="1">
              <a:off x="5734850" y="4472723"/>
              <a:ext cx="2040837" cy="670795"/>
              <a:chOff x="1297954" y="330075"/>
              <a:chExt cx="5169293" cy="1699506"/>
            </a:xfrm>
          </p:grpSpPr>
          <p:sp>
            <p:nvSpPr>
              <p:cNvPr id="136" name="Google Shape;136;p8"/>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37" name="Google Shape;137;p8"/>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38" name="Google Shape;138;p8"/>
            <p:cNvGrpSpPr/>
            <p:nvPr/>
          </p:nvGrpSpPr>
          <p:grpSpPr>
            <a:xfrm flipH="1">
              <a:off x="5578209" y="4646738"/>
              <a:ext cx="2199863" cy="304563"/>
              <a:chOff x="-5827153" y="330075"/>
              <a:chExt cx="12276019" cy="1699569"/>
            </a:xfrm>
          </p:grpSpPr>
          <p:sp>
            <p:nvSpPr>
              <p:cNvPr id="139" name="Google Shape;139;p8"/>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0" name="Google Shape;140;p8"/>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41" name="Google Shape;141;p8"/>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142" name="Google Shape;142;p8"/>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34729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81"/>
        <p:cNvGrpSpPr/>
        <p:nvPr/>
      </p:nvGrpSpPr>
      <p:grpSpPr>
        <a:xfrm>
          <a:off x="0" y="0"/>
          <a:ext cx="0" cy="0"/>
          <a:chOff x="0" y="0"/>
          <a:chExt cx="0" cy="0"/>
        </a:xfrm>
      </p:grpSpPr>
      <p:grpSp>
        <p:nvGrpSpPr>
          <p:cNvPr id="82" name="Google Shape;82;p6"/>
          <p:cNvGrpSpPr/>
          <p:nvPr/>
        </p:nvGrpSpPr>
        <p:grpSpPr>
          <a:xfrm>
            <a:off x="-4" y="40"/>
            <a:ext cx="7072430" cy="1327315"/>
            <a:chOff x="-4" y="40"/>
            <a:chExt cx="7072430" cy="1327315"/>
          </a:xfrm>
        </p:grpSpPr>
        <p:sp>
          <p:nvSpPr>
            <p:cNvPr id="83" name="Google Shape;83;p6"/>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84" name="Google Shape;84;p6"/>
            <p:cNvGrpSpPr/>
            <p:nvPr/>
          </p:nvGrpSpPr>
          <p:grpSpPr>
            <a:xfrm rot="10800000" flipH="1">
              <a:off x="3" y="40"/>
              <a:ext cx="6756168" cy="1327315"/>
              <a:chOff x="-2168138" y="330075"/>
              <a:chExt cx="8650663" cy="1699506"/>
            </a:xfrm>
          </p:grpSpPr>
          <p:sp>
            <p:nvSpPr>
              <p:cNvPr id="85" name="Google Shape;85;p6"/>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6" name="Google Shape;86;p6"/>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87" name="Google Shape;87;p6"/>
            <p:cNvGrpSpPr/>
            <p:nvPr/>
          </p:nvGrpSpPr>
          <p:grpSpPr>
            <a:xfrm rot="10800000" flipH="1">
              <a:off x="-4" y="381007"/>
              <a:ext cx="7072430" cy="771744"/>
              <a:chOff x="-9092084" y="330075"/>
              <a:chExt cx="15574609" cy="1699501"/>
            </a:xfrm>
          </p:grpSpPr>
          <p:sp>
            <p:nvSpPr>
              <p:cNvPr id="88" name="Google Shape;88;p6"/>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89" name="Google Shape;89;p6"/>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90" name="Google Shape;90;p6"/>
          <p:cNvGrpSpPr/>
          <p:nvPr/>
        </p:nvGrpSpPr>
        <p:grpSpPr>
          <a:xfrm>
            <a:off x="6946842" y="4472723"/>
            <a:ext cx="2202830" cy="670795"/>
            <a:chOff x="5575242" y="4472723"/>
            <a:chExt cx="2202830" cy="670795"/>
          </a:xfrm>
        </p:grpSpPr>
        <p:sp>
          <p:nvSpPr>
            <p:cNvPr id="91" name="Google Shape;91;p6"/>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92" name="Google Shape;92;p6"/>
            <p:cNvGrpSpPr/>
            <p:nvPr/>
          </p:nvGrpSpPr>
          <p:grpSpPr>
            <a:xfrm flipH="1">
              <a:off x="5734850" y="4472723"/>
              <a:ext cx="2040837" cy="670795"/>
              <a:chOff x="1297954" y="330075"/>
              <a:chExt cx="5169293" cy="1699506"/>
            </a:xfrm>
          </p:grpSpPr>
          <p:sp>
            <p:nvSpPr>
              <p:cNvPr id="93" name="Google Shape;93;p6"/>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4" name="Google Shape;94;p6"/>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95" name="Google Shape;95;p6"/>
            <p:cNvGrpSpPr/>
            <p:nvPr/>
          </p:nvGrpSpPr>
          <p:grpSpPr>
            <a:xfrm flipH="1">
              <a:off x="5578209" y="4646738"/>
              <a:ext cx="2199863" cy="304563"/>
              <a:chOff x="-5827153" y="330075"/>
              <a:chExt cx="12276019" cy="1699569"/>
            </a:xfrm>
          </p:grpSpPr>
          <p:sp>
            <p:nvSpPr>
              <p:cNvPr id="96" name="Google Shape;96;p6"/>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97" name="Google Shape;97;p6"/>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98" name="Google Shape;98;p6"/>
          <p:cNvSpPr txBox="1">
            <a:spLocks noGrp="1"/>
          </p:cNvSpPr>
          <p:nvPr>
            <p:ph type="title"/>
          </p:nvPr>
        </p:nvSpPr>
        <p:spPr>
          <a:xfrm>
            <a:off x="814275" y="392575"/>
            <a:ext cx="5258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99" name="Google Shape;99;p6"/>
          <p:cNvSpPr txBox="1">
            <a:spLocks noGrp="1"/>
          </p:cNvSpPr>
          <p:nvPr>
            <p:ph type="body" idx="1"/>
          </p:nvPr>
        </p:nvSpPr>
        <p:spPr>
          <a:xfrm>
            <a:off x="814275"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0" name="Google Shape;100;p6"/>
          <p:cNvSpPr txBox="1">
            <a:spLocks noGrp="1"/>
          </p:cNvSpPr>
          <p:nvPr>
            <p:ph type="body" idx="2"/>
          </p:nvPr>
        </p:nvSpPr>
        <p:spPr>
          <a:xfrm>
            <a:off x="4396123" y="1537988"/>
            <a:ext cx="3378300" cy="2724300"/>
          </a:xfrm>
          <a:prstGeom prst="rect">
            <a:avLst/>
          </a:prstGeom>
        </p:spPr>
        <p:txBody>
          <a:bodyPr spcFirstLastPara="1" wrap="square" lIns="91425" tIns="91425" rIns="91425" bIns="91425" anchor="t" anchorCtr="0"/>
          <a:lstStyle>
            <a:lvl1pPr marL="457200" lvl="0" indent="-355600">
              <a:spcBef>
                <a:spcPts val="600"/>
              </a:spcBef>
              <a:spcAft>
                <a:spcPts val="0"/>
              </a:spcAft>
              <a:buSzPts val="2000"/>
              <a:buChar char="▰"/>
              <a:defRPr sz="2000"/>
            </a:lvl1pPr>
            <a:lvl2pPr marL="914400" lvl="1" indent="-355600">
              <a:spcBef>
                <a:spcPts val="1000"/>
              </a:spcBef>
              <a:spcAft>
                <a:spcPts val="0"/>
              </a:spcAft>
              <a:buSzPts val="2000"/>
              <a:buChar char="▻"/>
              <a:defRPr sz="2000"/>
            </a:lvl2pPr>
            <a:lvl3pPr marL="1371600" lvl="2" indent="-355600">
              <a:spcBef>
                <a:spcPts val="1000"/>
              </a:spcBef>
              <a:spcAft>
                <a:spcPts val="0"/>
              </a:spcAft>
              <a:buSzPts val="2000"/>
              <a:buChar char="▻"/>
              <a:defRPr sz="2000"/>
            </a:lvl3pPr>
            <a:lvl4pPr marL="1828800" lvl="3" indent="-355600">
              <a:spcBef>
                <a:spcPts val="1000"/>
              </a:spcBef>
              <a:spcAft>
                <a:spcPts val="0"/>
              </a:spcAft>
              <a:buSzPts val="2000"/>
              <a:buChar char="▻"/>
              <a:defRPr sz="2000"/>
            </a:lvl4pPr>
            <a:lvl5pPr marL="2286000" lvl="4" indent="-355600">
              <a:spcBef>
                <a:spcPts val="1000"/>
              </a:spcBef>
              <a:spcAft>
                <a:spcPts val="0"/>
              </a:spcAft>
              <a:buSzPts val="2000"/>
              <a:buChar char="▻"/>
              <a:defRPr sz="2000"/>
            </a:lvl5pPr>
            <a:lvl6pPr marL="2743200" lvl="5" indent="-355600">
              <a:spcBef>
                <a:spcPts val="1000"/>
              </a:spcBef>
              <a:spcAft>
                <a:spcPts val="0"/>
              </a:spcAft>
              <a:buSzPts val="2000"/>
              <a:buChar char="▻"/>
              <a:defRPr sz="2000"/>
            </a:lvl6pPr>
            <a:lvl7pPr marL="3200400" lvl="6" indent="-355600">
              <a:spcBef>
                <a:spcPts val="1000"/>
              </a:spcBef>
              <a:spcAft>
                <a:spcPts val="0"/>
              </a:spcAft>
              <a:buSzPts val="2000"/>
              <a:buChar char="▻"/>
              <a:defRPr sz="2000"/>
            </a:lvl7pPr>
            <a:lvl8pPr marL="3657600" lvl="7" indent="-355600">
              <a:spcBef>
                <a:spcPts val="1000"/>
              </a:spcBef>
              <a:spcAft>
                <a:spcPts val="0"/>
              </a:spcAft>
              <a:buSzPts val="2000"/>
              <a:buChar char="▻"/>
              <a:defRPr sz="2000"/>
            </a:lvl8pPr>
            <a:lvl9pPr marL="4114800" lvl="8" indent="-355600">
              <a:spcBef>
                <a:spcPts val="1000"/>
              </a:spcBef>
              <a:spcAft>
                <a:spcPts val="1000"/>
              </a:spcAft>
              <a:buSzPts val="2000"/>
              <a:buChar char="▻"/>
              <a:defRPr sz="2000"/>
            </a:lvl9pPr>
          </a:lstStyle>
          <a:p>
            <a:endParaRPr/>
          </a:p>
        </p:txBody>
      </p:sp>
      <p:sp>
        <p:nvSpPr>
          <p:cNvPr id="101" name="Google Shape;101;p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397332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9" r:id="rId2"/>
    <p:sldLayoutId id="2147483660" r:id="rId3"/>
    <p:sldLayoutId id="2147483661"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290.png"/><Relationship Id="rId7" Type="http://schemas.openxmlformats.org/officeDocument/2006/relationships/image" Target="../media/image330.png"/><Relationship Id="rId2" Type="http://schemas.openxmlformats.org/officeDocument/2006/relationships/image" Target="../media/image26.png"/><Relationship Id="rId1" Type="http://schemas.openxmlformats.org/officeDocument/2006/relationships/slideLayout" Target="../slideLayouts/slideLayout4.xml"/><Relationship Id="rId6" Type="http://schemas.openxmlformats.org/officeDocument/2006/relationships/image" Target="../media/image320.png"/><Relationship Id="rId5" Type="http://schemas.openxmlformats.org/officeDocument/2006/relationships/image" Target="../media/image310.png"/><Relationship Id="rId10" Type="http://schemas.openxmlformats.org/officeDocument/2006/relationships/image" Target="../media/image36.png"/><Relationship Id="rId4" Type="http://schemas.openxmlformats.org/officeDocument/2006/relationships/image" Target="../media/image300.png"/><Relationship Id="rId9" Type="http://schemas.openxmlformats.org/officeDocument/2006/relationships/image" Target="../media/image35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xml"/><Relationship Id="rId5" Type="http://schemas.openxmlformats.org/officeDocument/2006/relationships/image" Target="../media/image17.gif"/><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png"/><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48.pn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268850" y="1371120"/>
            <a:ext cx="7755212" cy="1069648"/>
          </a:xfrm>
          <a:prstGeom prst="rect">
            <a:avLst/>
          </a:prstGeom>
        </p:spPr>
        <p:txBody>
          <a:bodyPr spcFirstLastPara="1" wrap="square" lIns="91425" tIns="91425" rIns="91425" bIns="91425" anchor="ctr" anchorCtr="0">
            <a:noAutofit/>
          </a:bodyPr>
          <a:lstStyle/>
          <a:p>
            <a:pPr lvl="0" algn="ctr"/>
            <a:r>
              <a:rPr lang="en-GB" sz="2700" dirty="0"/>
              <a:t>RATAFIA: Ransomware Analysis using Time </a:t>
            </a:r>
            <a:r>
              <a:rPr lang="en-GB" sz="2700" dirty="0" smtClean="0"/>
              <a:t>And</a:t>
            </a:r>
            <a:r>
              <a:rPr lang="en-GB" sz="2700" dirty="0"/>
              <a:t/>
            </a:r>
            <a:br>
              <a:rPr lang="en-GB" sz="2700" dirty="0"/>
            </a:br>
            <a:r>
              <a:rPr lang="en-GB" sz="2700" dirty="0"/>
              <a:t>Frequency Informed Autoencoders</a:t>
            </a:r>
            <a:endParaRPr sz="2700" dirty="0"/>
          </a:p>
        </p:txBody>
      </p:sp>
      <p:sp>
        <p:nvSpPr>
          <p:cNvPr id="3" name="Google Shape;192;p12"/>
          <p:cNvSpPr txBox="1">
            <a:spLocks/>
          </p:cNvSpPr>
          <p:nvPr/>
        </p:nvSpPr>
        <p:spPr>
          <a:xfrm>
            <a:off x="4017272" y="4278141"/>
            <a:ext cx="5126727" cy="3156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1200" dirty="0" smtClean="0">
                <a:solidFill>
                  <a:schemeClr val="bg1"/>
                </a:solidFill>
                <a:latin typeface="Roboto Condensed" panose="020B0604020202020204" charset="0"/>
                <a:ea typeface="Roboto Condensed" panose="020B0604020202020204" charset="0"/>
              </a:rPr>
              <a:t>HOST 2019</a:t>
            </a:r>
            <a:r>
              <a:rPr lang="en-GB" sz="1200" dirty="0">
                <a:solidFill>
                  <a:schemeClr val="bg1"/>
                </a:solidFill>
                <a:latin typeface="Roboto Condensed" panose="020B0604020202020204" charset="0"/>
                <a:ea typeface="Roboto Condensed" panose="020B0604020202020204" charset="0"/>
              </a:rPr>
              <a:t>: </a:t>
            </a:r>
            <a:r>
              <a:rPr lang="en-GB" sz="1200" dirty="0" smtClean="0">
                <a:solidFill>
                  <a:schemeClr val="bg1"/>
                </a:solidFill>
                <a:latin typeface="Roboto Condensed" panose="020B0604020202020204" charset="0"/>
                <a:ea typeface="Roboto Condensed" panose="020B0604020202020204" charset="0"/>
              </a:rPr>
              <a:t>International </a:t>
            </a:r>
            <a:r>
              <a:rPr lang="en-GB" sz="1200" dirty="0">
                <a:solidFill>
                  <a:schemeClr val="bg1"/>
                </a:solidFill>
                <a:latin typeface="Roboto Condensed" panose="020B0604020202020204" charset="0"/>
                <a:ea typeface="Roboto Condensed" panose="020B0604020202020204" charset="0"/>
              </a:rPr>
              <a:t>Symposium on Hardware Oriented Security and Trust</a:t>
            </a:r>
          </a:p>
        </p:txBody>
      </p:sp>
      <p:sp>
        <p:nvSpPr>
          <p:cNvPr id="4" name="Google Shape;184;p11"/>
          <p:cNvSpPr txBox="1">
            <a:spLocks/>
          </p:cNvSpPr>
          <p:nvPr/>
        </p:nvSpPr>
        <p:spPr>
          <a:xfrm>
            <a:off x="675593" y="2531686"/>
            <a:ext cx="5866327" cy="39631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ctr"/>
            <a:r>
              <a:rPr lang="en-US" sz="1200" u="sng" dirty="0" err="1">
                <a:effectLst>
                  <a:outerShdw blurRad="38100" dist="38100" dir="2700000" algn="tl">
                    <a:srgbClr val="000000">
                      <a:alpha val="43137"/>
                    </a:srgbClr>
                  </a:outerShdw>
                </a:effectLst>
              </a:rPr>
              <a:t>Manaar</a:t>
            </a:r>
            <a:r>
              <a:rPr lang="en-US" sz="1200" u="sng" dirty="0">
                <a:effectLst>
                  <a:outerShdw blurRad="38100" dist="38100" dir="2700000" algn="tl">
                    <a:srgbClr val="000000">
                      <a:alpha val="43137"/>
                    </a:srgbClr>
                  </a:outerShdw>
                </a:effectLst>
              </a:rPr>
              <a:t> </a:t>
            </a:r>
            <a:r>
              <a:rPr lang="en-US" sz="1200" u="sng" dirty="0" smtClean="0">
                <a:effectLst>
                  <a:outerShdw blurRad="38100" dist="38100" dir="2700000" algn="tl">
                    <a:srgbClr val="000000">
                      <a:alpha val="43137"/>
                    </a:srgbClr>
                  </a:outerShdw>
                </a:effectLst>
              </a:rPr>
              <a:t>Alam</a:t>
            </a:r>
            <a:r>
              <a:rPr lang="en-US" sz="1200" b="0" baseline="30000" dirty="0"/>
              <a:t>1</a:t>
            </a:r>
            <a:r>
              <a:rPr lang="en-US" sz="1200" b="0" dirty="0" smtClean="0"/>
              <a:t>, </a:t>
            </a:r>
            <a:r>
              <a:rPr lang="en-US" sz="1200" b="0" dirty="0" err="1" smtClean="0"/>
              <a:t>Sayan</a:t>
            </a:r>
            <a:r>
              <a:rPr lang="en-US" sz="1200" b="0" dirty="0" smtClean="0"/>
              <a:t> Sinha</a:t>
            </a:r>
            <a:r>
              <a:rPr lang="en-US" sz="1200" b="0" baseline="30000" dirty="0"/>
              <a:t>1</a:t>
            </a:r>
            <a:r>
              <a:rPr lang="en-US" sz="1200" b="0" dirty="0" smtClean="0"/>
              <a:t>, </a:t>
            </a:r>
            <a:r>
              <a:rPr lang="en-US" sz="1200" b="0" dirty="0" err="1" smtClean="0"/>
              <a:t>Sarani</a:t>
            </a:r>
            <a:r>
              <a:rPr lang="en-US" sz="1200" b="0" dirty="0" smtClean="0"/>
              <a:t> Bhattacharya</a:t>
            </a:r>
            <a:r>
              <a:rPr lang="en-US" sz="1200" b="0" baseline="30000" dirty="0"/>
              <a:t>1</a:t>
            </a:r>
            <a:r>
              <a:rPr lang="en-US" sz="1200" b="0" dirty="0" smtClean="0"/>
              <a:t>, Swastika Dutta</a:t>
            </a:r>
            <a:r>
              <a:rPr lang="en-US" sz="1200" b="0" baseline="30000" dirty="0"/>
              <a:t>1</a:t>
            </a:r>
            <a:r>
              <a:rPr lang="en-US" sz="1200" b="0" dirty="0" smtClean="0"/>
              <a:t>, </a:t>
            </a:r>
            <a:r>
              <a:rPr lang="en-US" sz="1200" b="0" dirty="0" err="1" smtClean="0"/>
              <a:t>Debdeep</a:t>
            </a:r>
            <a:r>
              <a:rPr lang="en-US" sz="1200" b="0" dirty="0" smtClean="0"/>
              <a:t> Mukhopadhyay</a:t>
            </a:r>
            <a:r>
              <a:rPr lang="en-US" sz="1200" b="0" baseline="30000" dirty="0" smtClean="0"/>
              <a:t>1</a:t>
            </a:r>
            <a:r>
              <a:rPr lang="en-US" sz="1200" b="0" dirty="0" smtClean="0"/>
              <a:t>, </a:t>
            </a:r>
          </a:p>
          <a:p>
            <a:pPr algn="ctr"/>
            <a:r>
              <a:rPr lang="en-US" sz="1200" b="0" dirty="0" smtClean="0"/>
              <a:t>and </a:t>
            </a:r>
            <a:r>
              <a:rPr lang="en-US" sz="1200" b="0" dirty="0" err="1" smtClean="0"/>
              <a:t>Anupam</a:t>
            </a:r>
            <a:r>
              <a:rPr lang="en-US" sz="1200" b="0" dirty="0" smtClean="0"/>
              <a:t> Chattopadhyay</a:t>
            </a:r>
            <a:r>
              <a:rPr lang="en-US" sz="1200" b="0" baseline="30000" dirty="0" smtClean="0"/>
              <a:t>2</a:t>
            </a:r>
            <a:endParaRPr lang="en-US" sz="1200" b="0" baseline="30000" dirty="0"/>
          </a:p>
        </p:txBody>
      </p:sp>
      <p:sp>
        <p:nvSpPr>
          <p:cNvPr id="5" name="Google Shape;184;p11"/>
          <p:cNvSpPr txBox="1">
            <a:spLocks/>
          </p:cNvSpPr>
          <p:nvPr/>
        </p:nvSpPr>
        <p:spPr>
          <a:xfrm>
            <a:off x="0" y="4266218"/>
            <a:ext cx="3972910" cy="327523"/>
          </a:xfrm>
          <a:custGeom>
            <a:avLst/>
            <a:gdLst>
              <a:gd name="connsiteX0" fmla="*/ 0 w 3554156"/>
              <a:gd name="connsiteY0" fmla="*/ 0 h 324287"/>
              <a:gd name="connsiteX1" fmla="*/ 3554156 w 3554156"/>
              <a:gd name="connsiteY1" fmla="*/ 0 h 324287"/>
              <a:gd name="connsiteX2" fmla="*/ 3554156 w 3554156"/>
              <a:gd name="connsiteY2" fmla="*/ 324287 h 324287"/>
              <a:gd name="connsiteX3" fmla="*/ 0 w 3554156"/>
              <a:gd name="connsiteY3" fmla="*/ 324287 h 324287"/>
              <a:gd name="connsiteX4" fmla="*/ 0 w 3554156"/>
              <a:gd name="connsiteY4" fmla="*/ 0 h 324287"/>
              <a:gd name="connsiteX0" fmla="*/ 0 w 3873133"/>
              <a:gd name="connsiteY0" fmla="*/ 0 h 324287"/>
              <a:gd name="connsiteX1" fmla="*/ 3873133 w 3873133"/>
              <a:gd name="connsiteY1" fmla="*/ 7089 h 324287"/>
              <a:gd name="connsiteX2" fmla="*/ 3554156 w 3873133"/>
              <a:gd name="connsiteY2" fmla="*/ 324287 h 324287"/>
              <a:gd name="connsiteX3" fmla="*/ 0 w 3873133"/>
              <a:gd name="connsiteY3" fmla="*/ 324287 h 324287"/>
              <a:gd name="connsiteX4" fmla="*/ 0 w 3873133"/>
              <a:gd name="connsiteY4" fmla="*/ 0 h 324287"/>
              <a:gd name="connsiteX0" fmla="*/ 0 w 3873133"/>
              <a:gd name="connsiteY0" fmla="*/ 0 h 324287"/>
              <a:gd name="connsiteX1" fmla="*/ 3873133 w 3873133"/>
              <a:gd name="connsiteY1" fmla="*/ 7089 h 324287"/>
              <a:gd name="connsiteX2" fmla="*/ 3574706 w 3873133"/>
              <a:gd name="connsiteY2" fmla="*/ 324287 h 324287"/>
              <a:gd name="connsiteX3" fmla="*/ 0 w 3873133"/>
              <a:gd name="connsiteY3" fmla="*/ 324287 h 324287"/>
              <a:gd name="connsiteX4" fmla="*/ 0 w 3873133"/>
              <a:gd name="connsiteY4" fmla="*/ 0 h 324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3133" h="324287">
                <a:moveTo>
                  <a:pt x="0" y="0"/>
                </a:moveTo>
                <a:lnTo>
                  <a:pt x="3873133" y="7089"/>
                </a:lnTo>
                <a:lnTo>
                  <a:pt x="3574706" y="324287"/>
                </a:lnTo>
                <a:lnTo>
                  <a:pt x="0" y="324287"/>
                </a:lnTo>
                <a:lnTo>
                  <a:pt x="0" y="0"/>
                </a:lnTo>
                <a:close/>
              </a:path>
            </a:pathLst>
          </a:custGeom>
          <a:solidFill>
            <a:srgbClr val="3F5378"/>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ctr"/>
            <a:r>
              <a:rPr lang="en-IN" sz="1200" b="0" dirty="0" smtClean="0">
                <a:solidFill>
                  <a:schemeClr val="bg1"/>
                </a:solidFill>
              </a:rPr>
              <a:t>9</a:t>
            </a:r>
            <a:r>
              <a:rPr lang="en-IN" sz="1200" b="0" baseline="30000" dirty="0" smtClean="0">
                <a:solidFill>
                  <a:schemeClr val="bg1"/>
                </a:solidFill>
              </a:rPr>
              <a:t>th</a:t>
            </a:r>
            <a:r>
              <a:rPr lang="en-IN" sz="1200" b="0" dirty="0" smtClean="0">
                <a:solidFill>
                  <a:schemeClr val="bg1"/>
                </a:solidFill>
              </a:rPr>
              <a:t> May 2019, Virginia, United States</a:t>
            </a:r>
            <a:endParaRPr lang="en-US" sz="1200" b="0" dirty="0">
              <a:solidFill>
                <a:schemeClr val="bg1"/>
              </a:solidFill>
            </a:endParaRPr>
          </a:p>
        </p:txBody>
      </p:sp>
      <p:pic>
        <p:nvPicPr>
          <p:cNvPr id="1026" name="Picture 2" descr="Image result for iit kgp logo"/>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1577937" y="105081"/>
            <a:ext cx="817035" cy="9144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nanyang technological university logo"/>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3987731" y="105081"/>
            <a:ext cx="2554189" cy="914400"/>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184;p11"/>
          <p:cNvSpPr txBox="1">
            <a:spLocks/>
          </p:cNvSpPr>
          <p:nvPr/>
        </p:nvSpPr>
        <p:spPr>
          <a:xfrm>
            <a:off x="675593" y="3132123"/>
            <a:ext cx="4991112" cy="4427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r>
              <a:rPr lang="en-US" sz="1050" b="0" i="1" baseline="30000" dirty="0" smtClean="0"/>
              <a:t>1 </a:t>
            </a:r>
            <a:r>
              <a:rPr lang="en-US" sz="1050" b="0" i="1" dirty="0" smtClean="0"/>
              <a:t>Department of Computer Science and Engineering, Indian Institute of Technology </a:t>
            </a:r>
            <a:r>
              <a:rPr lang="en-US" sz="1050" b="0" i="1" dirty="0" err="1" smtClean="0"/>
              <a:t>Kharagpur</a:t>
            </a:r>
            <a:endParaRPr lang="en-US" sz="1050" b="0" i="1" dirty="0" smtClean="0"/>
          </a:p>
          <a:p>
            <a:r>
              <a:rPr lang="en-US" sz="1050" b="0" i="1" baseline="30000" dirty="0" smtClean="0"/>
              <a:t>2 </a:t>
            </a:r>
            <a:r>
              <a:rPr lang="en-US" sz="1050" b="0" i="1" dirty="0" smtClean="0"/>
              <a:t>School of Computer Science and Engineering, Nanyang Technological University Singapore</a:t>
            </a:r>
            <a:endParaRPr lang="en-US" sz="1050" b="0" i="1" dirty="0"/>
          </a:p>
        </p:txBody>
      </p:sp>
      <p:pic>
        <p:nvPicPr>
          <p:cNvPr id="6" name="Picture 2" descr="http://www.hostsymposium.org/images/host201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4592" y="2896292"/>
            <a:ext cx="840806" cy="914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2881723" y="2703036"/>
            <a:ext cx="5605424"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smtClean="0">
                <a:latin typeface="Roboto Condensed" panose="020B0604020202020204" charset="0"/>
                <a:ea typeface="Roboto Condensed" panose="020B0604020202020204" charset="0"/>
              </a:rPr>
              <a:t>Requires modification </a:t>
            </a:r>
            <a:r>
              <a:rPr lang="en-US" sz="1200" dirty="0">
                <a:latin typeface="Roboto Condensed" panose="020B0604020202020204" charset="0"/>
                <a:ea typeface="Roboto Condensed" panose="020B0604020202020204" charset="0"/>
              </a:rPr>
              <a:t>in </a:t>
            </a:r>
            <a:r>
              <a:rPr lang="en-US" sz="1200" dirty="0" smtClean="0">
                <a:latin typeface="Roboto Condensed" panose="020B0604020202020204" charset="0"/>
                <a:ea typeface="Roboto Condensed" panose="020B0604020202020204" charset="0"/>
              </a:rPr>
              <a:t>OS </a:t>
            </a:r>
            <a:r>
              <a:rPr lang="en-US" sz="1200" dirty="0">
                <a:latin typeface="Roboto Condensed" panose="020B0604020202020204" charset="0"/>
                <a:ea typeface="Roboto Condensed" panose="020B0604020202020204" charset="0"/>
              </a:rPr>
              <a:t>kernel, which </a:t>
            </a:r>
            <a:r>
              <a:rPr lang="en-US" sz="1200" dirty="0" smtClean="0">
                <a:latin typeface="Roboto Condensed" panose="020B0604020202020204" charset="0"/>
                <a:ea typeface="Roboto Condensed" panose="020B0604020202020204" charset="0"/>
              </a:rPr>
              <a:t>may not </a:t>
            </a:r>
            <a:r>
              <a:rPr lang="en-US" sz="1200" dirty="0">
                <a:latin typeface="Roboto Condensed" panose="020B0604020202020204" charset="0"/>
                <a:ea typeface="Roboto Condensed" panose="020B0604020202020204" charset="0"/>
              </a:rPr>
              <a:t>be practical in many </a:t>
            </a:r>
            <a:r>
              <a:rPr lang="en-US" sz="1200" dirty="0" smtClean="0">
                <a:latin typeface="Roboto Condensed" panose="020B0604020202020204" charset="0"/>
                <a:ea typeface="Roboto Condensed" panose="020B0604020202020204" charset="0"/>
              </a:rPr>
              <a:t>real-life scenarios</a:t>
            </a:r>
          </a:p>
        </p:txBody>
      </p:sp>
      <p:cxnSp>
        <p:nvCxnSpPr>
          <p:cNvPr id="9" name="Straight Arrow Connector 8"/>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10240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169551"/>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pic>
        <p:nvPicPr>
          <p:cNvPr id="5"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3617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169551"/>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7" name="Rounded Rectangle 6"/>
          <p:cNvSpPr/>
          <p:nvPr/>
        </p:nvSpPr>
        <p:spPr>
          <a:xfrm>
            <a:off x="4839296" y="3073011"/>
            <a:ext cx="1613004"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High in False Positives</a:t>
            </a:r>
          </a:p>
        </p:txBody>
      </p:sp>
      <p:cxnSp>
        <p:nvCxnSpPr>
          <p:cNvPr id="9" name="Straight Arrow Connector 8"/>
          <p:cNvCxnSpPr>
            <a:endCxn id="7" idx="0"/>
          </p:cNvCxnSpPr>
          <p:nvPr/>
        </p:nvCxnSpPr>
        <p:spPr>
          <a:xfrm>
            <a:off x="4417454" y="2575775"/>
            <a:ext cx="1228344" cy="49723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65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400383"/>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pic>
        <p:nvPicPr>
          <p:cNvPr id="5"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698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400383"/>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8" name="Rounded Rectangle 7"/>
          <p:cNvSpPr/>
          <p:nvPr/>
        </p:nvSpPr>
        <p:spPr>
          <a:xfrm>
            <a:off x="4391696" y="3276142"/>
            <a:ext cx="2975020"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Can </a:t>
            </a:r>
            <a:r>
              <a:rPr lang="en-US" sz="1200" dirty="0">
                <a:latin typeface="Roboto Condensed" panose="020B0604020202020204" charset="0"/>
                <a:ea typeface="Roboto Condensed" panose="020B0604020202020204" charset="0"/>
              </a:rPr>
              <a:t>be bypassed if honeypot bait is not </a:t>
            </a:r>
            <a:r>
              <a:rPr lang="en-US" sz="1200" dirty="0" smtClean="0">
                <a:latin typeface="Roboto Condensed" panose="020B0604020202020204" charset="0"/>
                <a:ea typeface="Roboto Condensed" panose="020B0604020202020204" charset="0"/>
              </a:rPr>
              <a:t>taken</a:t>
            </a:r>
            <a:endParaRPr lang="en-US" sz="1200" dirty="0">
              <a:latin typeface="Roboto Condensed" panose="020B0604020202020204" charset="0"/>
              <a:ea typeface="Roboto Condensed" panose="020B0604020202020204" charset="0"/>
            </a:endParaRPr>
          </a:p>
        </p:txBody>
      </p:sp>
      <p:cxnSp>
        <p:nvCxnSpPr>
          <p:cNvPr id="10" name="Straight Arrow Connector 9"/>
          <p:cNvCxnSpPr>
            <a:endCxn id="8" idx="0"/>
          </p:cNvCxnSpPr>
          <p:nvPr/>
        </p:nvCxnSpPr>
        <p:spPr>
          <a:xfrm>
            <a:off x="4997003" y="2912010"/>
            <a:ext cx="882203" cy="364132"/>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3339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785104"/>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303–312</a:t>
            </a:r>
          </a:p>
        </p:txBody>
      </p:sp>
      <p:pic>
        <p:nvPicPr>
          <p:cNvPr id="5"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41780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1785104"/>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303–312</a:t>
            </a:r>
          </a:p>
        </p:txBody>
      </p:sp>
      <p:sp>
        <p:nvSpPr>
          <p:cNvPr id="7" name="Rounded Rectangle 6"/>
          <p:cNvSpPr/>
          <p:nvPr/>
        </p:nvSpPr>
        <p:spPr>
          <a:xfrm>
            <a:off x="3992451" y="3481382"/>
            <a:ext cx="3773510"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Roboto Condensed" panose="020B0604020202020204" charset="0"/>
                <a:ea typeface="Roboto Condensed" panose="020B0604020202020204" charset="0"/>
              </a:rPr>
              <a:t>Needs Kernel Level modifications to detect ransomwares</a:t>
            </a:r>
          </a:p>
        </p:txBody>
      </p:sp>
      <p:cxnSp>
        <p:nvCxnSpPr>
          <p:cNvPr id="9" name="Straight Arrow Connector 8"/>
          <p:cNvCxnSpPr>
            <a:endCxn id="7" idx="0"/>
          </p:cNvCxnSpPr>
          <p:nvPr/>
        </p:nvCxnSpPr>
        <p:spPr>
          <a:xfrm>
            <a:off x="4958367" y="3117250"/>
            <a:ext cx="920839" cy="364132"/>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673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30162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a:t>
            </a:r>
            <a:r>
              <a:rPr lang="en-US" sz="1000" dirty="0" smtClean="0">
                <a:solidFill>
                  <a:srgbClr val="263248"/>
                </a:solidFill>
                <a:latin typeface="Roboto Condensed" panose="020B0604020202020204" charset="0"/>
                <a:ea typeface="Roboto Condensed" panose="020B0604020202020204" charset="0"/>
              </a:rPr>
              <a:t>303–312</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Kiraz</a:t>
            </a:r>
            <a:r>
              <a:rPr lang="en-US" sz="1000" dirty="0">
                <a:solidFill>
                  <a:srgbClr val="263248"/>
                </a:solidFill>
                <a:latin typeface="Roboto Condensed" panose="020B0604020202020204" charset="0"/>
                <a:ea typeface="Roboto Condensed" panose="020B0604020202020204" charset="0"/>
              </a:rPr>
              <a:t>, M.S., </a:t>
            </a:r>
            <a:r>
              <a:rPr lang="en-US" sz="1000" dirty="0" err="1">
                <a:solidFill>
                  <a:srgbClr val="263248"/>
                </a:solidFill>
                <a:latin typeface="Roboto Condensed" panose="020B0604020202020204" charset="0"/>
                <a:ea typeface="Roboto Condensed" panose="020B0604020202020204" charset="0"/>
              </a:rPr>
              <a:t>Genç</a:t>
            </a:r>
            <a:r>
              <a:rPr lang="en-US" sz="1000" dirty="0">
                <a:solidFill>
                  <a:srgbClr val="263248"/>
                </a:solidFill>
                <a:latin typeface="Roboto Condensed" panose="020B0604020202020204" charset="0"/>
                <a:ea typeface="Roboto Condensed" panose="020B0604020202020204" charset="0"/>
              </a:rPr>
              <a:t>, Z.A., </a:t>
            </a:r>
            <a:r>
              <a:rPr lang="en-US" sz="1000" dirty="0" err="1">
                <a:solidFill>
                  <a:srgbClr val="263248"/>
                </a:solidFill>
                <a:latin typeface="Roboto Condensed" panose="020B0604020202020204" charset="0"/>
                <a:ea typeface="Roboto Condensed" panose="020B0604020202020204" charset="0"/>
              </a:rPr>
              <a:t>Öztürk</a:t>
            </a:r>
            <a:r>
              <a:rPr lang="en-US" sz="1000" dirty="0">
                <a:solidFill>
                  <a:srgbClr val="263248"/>
                </a:solidFill>
                <a:latin typeface="Roboto Condensed" panose="020B0604020202020204" charset="0"/>
                <a:ea typeface="Roboto Condensed" panose="020B0604020202020204" charset="0"/>
              </a:rPr>
              <a:t>, E., “Detecting large integer arithmetic for defense against crypto ransomware”, in Cryptology </a:t>
            </a:r>
            <a:r>
              <a:rPr lang="en-US" sz="1000" dirty="0" err="1">
                <a:solidFill>
                  <a:srgbClr val="263248"/>
                </a:solidFill>
                <a:latin typeface="Roboto Condensed" panose="020B0604020202020204" charset="0"/>
                <a:ea typeface="Roboto Condensed" panose="020B0604020202020204" charset="0"/>
              </a:rPr>
              <a:t>ePrint</a:t>
            </a:r>
            <a:r>
              <a:rPr lang="en-US" sz="1000" dirty="0">
                <a:solidFill>
                  <a:srgbClr val="263248"/>
                </a:solidFill>
                <a:latin typeface="Roboto Condensed" panose="020B0604020202020204" charset="0"/>
                <a:ea typeface="Roboto Condensed" panose="020B0604020202020204" charset="0"/>
              </a:rPr>
              <a:t> Archive, Report 2017/558 (2017).</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Lestringant</a:t>
            </a:r>
            <a:r>
              <a:rPr lang="en-US" sz="1000" dirty="0">
                <a:solidFill>
                  <a:srgbClr val="263248"/>
                </a:solidFill>
                <a:latin typeface="Roboto Condensed" panose="020B0604020202020204" charset="0"/>
                <a:ea typeface="Roboto Condensed" panose="020B0604020202020204" charset="0"/>
              </a:rPr>
              <a:t>, P., </a:t>
            </a:r>
            <a:r>
              <a:rPr lang="en-US" sz="1000" dirty="0" err="1">
                <a:solidFill>
                  <a:srgbClr val="263248"/>
                </a:solidFill>
                <a:latin typeface="Roboto Condensed" panose="020B0604020202020204" charset="0"/>
                <a:ea typeface="Roboto Condensed" panose="020B0604020202020204" charset="0"/>
              </a:rPr>
              <a:t>Guihéry</a:t>
            </a:r>
            <a:r>
              <a:rPr lang="en-US" sz="1000" dirty="0">
                <a:solidFill>
                  <a:srgbClr val="263248"/>
                </a:solidFill>
                <a:latin typeface="Roboto Condensed" panose="020B0604020202020204" charset="0"/>
                <a:ea typeface="Roboto Condensed" panose="020B0604020202020204" charset="0"/>
              </a:rPr>
              <a:t>, F., </a:t>
            </a:r>
            <a:r>
              <a:rPr lang="en-US" sz="1000" dirty="0" err="1">
                <a:solidFill>
                  <a:srgbClr val="263248"/>
                </a:solidFill>
                <a:latin typeface="Roboto Condensed" panose="020B0604020202020204" charset="0"/>
                <a:ea typeface="Roboto Condensed" panose="020B0604020202020204" charset="0"/>
              </a:rPr>
              <a:t>Fouque</a:t>
            </a:r>
            <a:r>
              <a:rPr lang="en-US" sz="1000" dirty="0">
                <a:solidFill>
                  <a:srgbClr val="263248"/>
                </a:solidFill>
                <a:latin typeface="Roboto Condensed" panose="020B0604020202020204" charset="0"/>
                <a:ea typeface="Roboto Condensed" panose="020B0604020202020204" charset="0"/>
              </a:rPr>
              <a:t>, P.A., “Automated identification of cryptographic primitives in binary code with data flow graph isomorphism”, in 10th ACM Symposium on Information, Computer and Communications Security, April 2015, Singapore.</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Gröbert</a:t>
            </a:r>
            <a:r>
              <a:rPr lang="en-US" sz="1000" dirty="0">
                <a:solidFill>
                  <a:srgbClr val="263248"/>
                </a:solidFill>
                <a:latin typeface="Roboto Condensed" panose="020B0604020202020204" charset="0"/>
                <a:ea typeface="Roboto Condensed" panose="020B0604020202020204" charset="0"/>
              </a:rPr>
              <a:t>, F., Willems, C., </a:t>
            </a:r>
            <a:r>
              <a:rPr lang="en-US" sz="1000" dirty="0" err="1">
                <a:solidFill>
                  <a:srgbClr val="263248"/>
                </a:solidFill>
                <a:latin typeface="Roboto Condensed" panose="020B0604020202020204" charset="0"/>
                <a:ea typeface="Roboto Condensed" panose="020B0604020202020204" charset="0"/>
              </a:rPr>
              <a:t>Holz</a:t>
            </a:r>
            <a:r>
              <a:rPr lang="en-US" sz="1000" dirty="0">
                <a:solidFill>
                  <a:srgbClr val="263248"/>
                </a:solidFill>
                <a:latin typeface="Roboto Condensed" panose="020B0604020202020204" charset="0"/>
                <a:ea typeface="Roboto Condensed" panose="020B0604020202020204" charset="0"/>
              </a:rPr>
              <a:t>, T., “Automated Identification of Cryptographic Primitives in Binary Programs”, in 14th International Symposium on Recent Advances in Intrusion Detection, September 2011, California, USA</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pic>
        <p:nvPicPr>
          <p:cNvPr id="5"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5773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30162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Mercaldo</a:t>
            </a:r>
            <a:r>
              <a:rPr lang="en-US" sz="1000" dirty="0">
                <a:solidFill>
                  <a:srgbClr val="263248"/>
                </a:solidFill>
                <a:latin typeface="Roboto Condensed" panose="020B0604020202020204" charset="0"/>
                <a:ea typeface="Roboto Condensed" panose="020B0604020202020204" charset="0"/>
              </a:rPr>
              <a:t>, V. </a:t>
            </a:r>
            <a:r>
              <a:rPr lang="en-US" sz="1000" dirty="0" err="1">
                <a:solidFill>
                  <a:srgbClr val="263248"/>
                </a:solidFill>
                <a:latin typeface="Roboto Condensed" panose="020B0604020202020204" charset="0"/>
                <a:ea typeface="Roboto Condensed" panose="020B0604020202020204" charset="0"/>
              </a:rPr>
              <a:t>Nardone</a:t>
            </a:r>
            <a:r>
              <a:rPr lang="en-US" sz="1000" dirty="0">
                <a:solidFill>
                  <a:srgbClr val="263248"/>
                </a:solidFill>
                <a:latin typeface="Roboto Condensed" panose="020B0604020202020204" charset="0"/>
                <a:ea typeface="Roboto Condensed" panose="020B0604020202020204" charset="0"/>
              </a:rPr>
              <a:t>, A. </a:t>
            </a:r>
            <a:r>
              <a:rPr lang="en-US" sz="1000" dirty="0" err="1">
                <a:solidFill>
                  <a:srgbClr val="263248"/>
                </a:solidFill>
                <a:latin typeface="Roboto Condensed" panose="020B0604020202020204" charset="0"/>
                <a:ea typeface="Roboto Condensed" panose="020B0604020202020204" charset="0"/>
              </a:rPr>
              <a:t>Santone</a:t>
            </a:r>
            <a:r>
              <a:rPr lang="en-US" sz="1000" dirty="0">
                <a:solidFill>
                  <a:srgbClr val="263248"/>
                </a:solidFill>
                <a:latin typeface="Roboto Condensed" panose="020B0604020202020204" charset="0"/>
                <a:ea typeface="Roboto Condensed" panose="020B0604020202020204" charset="0"/>
              </a:rPr>
              <a:t>, and C. A. </a:t>
            </a:r>
            <a:r>
              <a:rPr lang="en-US" sz="1000" dirty="0" err="1">
                <a:solidFill>
                  <a:srgbClr val="263248"/>
                </a:solidFill>
                <a:latin typeface="Roboto Condensed" panose="020B0604020202020204" charset="0"/>
                <a:ea typeface="Roboto Condensed" panose="020B0604020202020204" charset="0"/>
              </a:rPr>
              <a:t>Visaggio</a:t>
            </a:r>
            <a:r>
              <a:rPr lang="en-US" sz="1000" dirty="0">
                <a:solidFill>
                  <a:srgbClr val="263248"/>
                </a:solidFill>
                <a:latin typeface="Roboto Condensed" panose="020B0604020202020204" charset="0"/>
                <a:ea typeface="Roboto Condensed" panose="020B0604020202020204" charset="0"/>
              </a:rPr>
              <a:t>, “Ransomware steals your phone. formal methods rescue it,” in International Conference on Formal Techniques for Distributed Objects, Components, and Systems. Springer, 2016, pp. 212–221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C. Moore, “Detecting ransomware with honeypot techniques,” in Cyber-security and </a:t>
            </a:r>
            <a:r>
              <a:rPr lang="en-US" sz="1000" dirty="0" err="1">
                <a:solidFill>
                  <a:srgbClr val="263248"/>
                </a:solidFill>
                <a:latin typeface="Roboto Condensed" panose="020B0604020202020204" charset="0"/>
                <a:ea typeface="Roboto Condensed" panose="020B0604020202020204" charset="0"/>
              </a:rPr>
              <a:t>Cyberforensics</a:t>
            </a:r>
            <a:r>
              <a:rPr lang="en-US" sz="1000" dirty="0">
                <a:solidFill>
                  <a:srgbClr val="263248"/>
                </a:solidFill>
                <a:latin typeface="Roboto Condensed" panose="020B0604020202020204" charset="0"/>
                <a:ea typeface="Roboto Condensed" panose="020B0604020202020204" charset="0"/>
              </a:rPr>
              <a:t> Conference (CCC), 2016. IEEE, 2016, pp.77–81</a:t>
            </a:r>
            <a:r>
              <a:rPr lang="en-US" sz="1000" dirty="0" smtClean="0">
                <a:solidFill>
                  <a:srgbClr val="263248"/>
                </a:solidFill>
                <a:latin typeface="Roboto Condensed" panose="020B0604020202020204" charset="0"/>
                <a:ea typeface="Roboto Condensed" panose="020B0604020202020204" charset="0"/>
              </a:rPr>
              <a:t>.</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a:solidFill>
                  <a:srgbClr val="263248"/>
                </a:solidFill>
                <a:latin typeface="Roboto Condensed" panose="020B0604020202020204" charset="0"/>
                <a:ea typeface="Roboto Condensed" panose="020B0604020202020204" charset="0"/>
              </a:rPr>
              <a:t>N. </a:t>
            </a:r>
            <a:r>
              <a:rPr lang="en-US" sz="1000" dirty="0" err="1">
                <a:solidFill>
                  <a:srgbClr val="263248"/>
                </a:solidFill>
                <a:latin typeface="Roboto Condensed" panose="020B0604020202020204" charset="0"/>
                <a:ea typeface="Roboto Condensed" panose="020B0604020202020204" charset="0"/>
              </a:rPr>
              <a:t>Scaife</a:t>
            </a:r>
            <a:r>
              <a:rPr lang="en-US" sz="1000" dirty="0">
                <a:solidFill>
                  <a:srgbClr val="263248"/>
                </a:solidFill>
                <a:latin typeface="Roboto Condensed" panose="020B0604020202020204" charset="0"/>
                <a:ea typeface="Roboto Condensed" panose="020B0604020202020204" charset="0"/>
              </a:rPr>
              <a:t>, H. Carter, P. </a:t>
            </a:r>
            <a:r>
              <a:rPr lang="en-US" sz="1000" dirty="0" err="1">
                <a:solidFill>
                  <a:srgbClr val="263248"/>
                </a:solidFill>
                <a:latin typeface="Roboto Condensed" panose="020B0604020202020204" charset="0"/>
                <a:ea typeface="Roboto Condensed" panose="020B0604020202020204" charset="0"/>
              </a:rPr>
              <a:t>Traynor</a:t>
            </a:r>
            <a:r>
              <a:rPr lang="en-US" sz="1000" dirty="0">
                <a:solidFill>
                  <a:srgbClr val="263248"/>
                </a:solidFill>
                <a:latin typeface="Roboto Condensed" panose="020B0604020202020204" charset="0"/>
                <a:ea typeface="Roboto Condensed" panose="020B0604020202020204" charset="0"/>
              </a:rPr>
              <a:t>, and K. R. Butler, “</a:t>
            </a:r>
            <a:r>
              <a:rPr lang="en-US" sz="1000" dirty="0" err="1">
                <a:solidFill>
                  <a:srgbClr val="263248"/>
                </a:solidFill>
                <a:latin typeface="Roboto Condensed" panose="020B0604020202020204" charset="0"/>
                <a:ea typeface="Roboto Condensed" panose="020B0604020202020204" charset="0"/>
              </a:rPr>
              <a:t>Cryptolock</a:t>
            </a:r>
            <a:r>
              <a:rPr lang="en-US" sz="1000" dirty="0">
                <a:solidFill>
                  <a:srgbClr val="263248"/>
                </a:solidFill>
                <a:latin typeface="Roboto Condensed" panose="020B0604020202020204" charset="0"/>
                <a:ea typeface="Roboto Condensed" panose="020B0604020202020204" charset="0"/>
              </a:rPr>
              <a:t> (and </a:t>
            </a:r>
            <a:r>
              <a:rPr lang="en-US" sz="1000" dirty="0" err="1">
                <a:solidFill>
                  <a:srgbClr val="263248"/>
                </a:solidFill>
                <a:latin typeface="Roboto Condensed" panose="020B0604020202020204" charset="0"/>
                <a:ea typeface="Roboto Condensed" panose="020B0604020202020204" charset="0"/>
              </a:rPr>
              <a:t>dropit</a:t>
            </a:r>
            <a:r>
              <a:rPr lang="en-US" sz="1000" dirty="0">
                <a:solidFill>
                  <a:srgbClr val="263248"/>
                </a:solidFill>
                <a:latin typeface="Roboto Condensed" panose="020B0604020202020204" charset="0"/>
                <a:ea typeface="Roboto Condensed" panose="020B0604020202020204" charset="0"/>
              </a:rPr>
              <a:t>): stopping ransomware attacks on user data,” in Distributed Computing Systems (ICDCS), 2016 IEEE 36th International Conference on. IEEE, 2016, pp. </a:t>
            </a:r>
            <a:r>
              <a:rPr lang="en-US" sz="1000" dirty="0" smtClean="0">
                <a:solidFill>
                  <a:srgbClr val="263248"/>
                </a:solidFill>
                <a:latin typeface="Roboto Condensed" panose="020B0604020202020204" charset="0"/>
                <a:ea typeface="Roboto Condensed" panose="020B0604020202020204" charset="0"/>
              </a:rPr>
              <a:t>303–312</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Kiraz</a:t>
            </a:r>
            <a:r>
              <a:rPr lang="en-US" sz="1000" dirty="0">
                <a:solidFill>
                  <a:srgbClr val="263248"/>
                </a:solidFill>
                <a:latin typeface="Roboto Condensed" panose="020B0604020202020204" charset="0"/>
                <a:ea typeface="Roboto Condensed" panose="020B0604020202020204" charset="0"/>
              </a:rPr>
              <a:t>, M.S., </a:t>
            </a:r>
            <a:r>
              <a:rPr lang="en-US" sz="1000" dirty="0" err="1">
                <a:solidFill>
                  <a:srgbClr val="263248"/>
                </a:solidFill>
                <a:latin typeface="Roboto Condensed" panose="020B0604020202020204" charset="0"/>
                <a:ea typeface="Roboto Condensed" panose="020B0604020202020204" charset="0"/>
              </a:rPr>
              <a:t>Genç</a:t>
            </a:r>
            <a:r>
              <a:rPr lang="en-US" sz="1000" dirty="0">
                <a:solidFill>
                  <a:srgbClr val="263248"/>
                </a:solidFill>
                <a:latin typeface="Roboto Condensed" panose="020B0604020202020204" charset="0"/>
                <a:ea typeface="Roboto Condensed" panose="020B0604020202020204" charset="0"/>
              </a:rPr>
              <a:t>, Z.A., </a:t>
            </a:r>
            <a:r>
              <a:rPr lang="en-US" sz="1000" dirty="0" err="1">
                <a:solidFill>
                  <a:srgbClr val="263248"/>
                </a:solidFill>
                <a:latin typeface="Roboto Condensed" panose="020B0604020202020204" charset="0"/>
                <a:ea typeface="Roboto Condensed" panose="020B0604020202020204" charset="0"/>
              </a:rPr>
              <a:t>Öztürk</a:t>
            </a:r>
            <a:r>
              <a:rPr lang="en-US" sz="1000" dirty="0">
                <a:solidFill>
                  <a:srgbClr val="263248"/>
                </a:solidFill>
                <a:latin typeface="Roboto Condensed" panose="020B0604020202020204" charset="0"/>
                <a:ea typeface="Roboto Condensed" panose="020B0604020202020204" charset="0"/>
              </a:rPr>
              <a:t>, E., “Detecting large integer arithmetic for defense against crypto ransomware”, in Cryptology </a:t>
            </a:r>
            <a:r>
              <a:rPr lang="en-US" sz="1000" dirty="0" err="1">
                <a:solidFill>
                  <a:srgbClr val="263248"/>
                </a:solidFill>
                <a:latin typeface="Roboto Condensed" panose="020B0604020202020204" charset="0"/>
                <a:ea typeface="Roboto Condensed" panose="020B0604020202020204" charset="0"/>
              </a:rPr>
              <a:t>ePrint</a:t>
            </a:r>
            <a:r>
              <a:rPr lang="en-US" sz="1000" dirty="0">
                <a:solidFill>
                  <a:srgbClr val="263248"/>
                </a:solidFill>
                <a:latin typeface="Roboto Condensed" panose="020B0604020202020204" charset="0"/>
                <a:ea typeface="Roboto Condensed" panose="020B0604020202020204" charset="0"/>
              </a:rPr>
              <a:t> Archive, Report 2017/558 (2017).</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Lestringant</a:t>
            </a:r>
            <a:r>
              <a:rPr lang="en-US" sz="1000" dirty="0">
                <a:solidFill>
                  <a:srgbClr val="263248"/>
                </a:solidFill>
                <a:latin typeface="Roboto Condensed" panose="020B0604020202020204" charset="0"/>
                <a:ea typeface="Roboto Condensed" panose="020B0604020202020204" charset="0"/>
              </a:rPr>
              <a:t>, P., </a:t>
            </a:r>
            <a:r>
              <a:rPr lang="en-US" sz="1000" dirty="0" err="1">
                <a:solidFill>
                  <a:srgbClr val="263248"/>
                </a:solidFill>
                <a:latin typeface="Roboto Condensed" panose="020B0604020202020204" charset="0"/>
                <a:ea typeface="Roboto Condensed" panose="020B0604020202020204" charset="0"/>
              </a:rPr>
              <a:t>Guihéry</a:t>
            </a:r>
            <a:r>
              <a:rPr lang="en-US" sz="1000" dirty="0">
                <a:solidFill>
                  <a:srgbClr val="263248"/>
                </a:solidFill>
                <a:latin typeface="Roboto Condensed" panose="020B0604020202020204" charset="0"/>
                <a:ea typeface="Roboto Condensed" panose="020B0604020202020204" charset="0"/>
              </a:rPr>
              <a:t>, F., </a:t>
            </a:r>
            <a:r>
              <a:rPr lang="en-US" sz="1000" dirty="0" err="1">
                <a:solidFill>
                  <a:srgbClr val="263248"/>
                </a:solidFill>
                <a:latin typeface="Roboto Condensed" panose="020B0604020202020204" charset="0"/>
                <a:ea typeface="Roboto Condensed" panose="020B0604020202020204" charset="0"/>
              </a:rPr>
              <a:t>Fouque</a:t>
            </a:r>
            <a:r>
              <a:rPr lang="en-US" sz="1000" dirty="0">
                <a:solidFill>
                  <a:srgbClr val="263248"/>
                </a:solidFill>
                <a:latin typeface="Roboto Condensed" panose="020B0604020202020204" charset="0"/>
                <a:ea typeface="Roboto Condensed" panose="020B0604020202020204" charset="0"/>
              </a:rPr>
              <a:t>, P.A., “Automated identification of cryptographic primitives in binary code with data flow graph isomorphism”, in 10th ACM Symposium on Information, Computer and Communications Security, April 2015, Singapore.</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Gröbert</a:t>
            </a:r>
            <a:r>
              <a:rPr lang="en-US" sz="1000" dirty="0">
                <a:solidFill>
                  <a:srgbClr val="263248"/>
                </a:solidFill>
                <a:latin typeface="Roboto Condensed" panose="020B0604020202020204" charset="0"/>
                <a:ea typeface="Roboto Condensed" panose="020B0604020202020204" charset="0"/>
              </a:rPr>
              <a:t>, F., Willems, C., </a:t>
            </a:r>
            <a:r>
              <a:rPr lang="en-US" sz="1000" dirty="0" err="1">
                <a:solidFill>
                  <a:srgbClr val="263248"/>
                </a:solidFill>
                <a:latin typeface="Roboto Condensed" panose="020B0604020202020204" charset="0"/>
                <a:ea typeface="Roboto Condensed" panose="020B0604020202020204" charset="0"/>
              </a:rPr>
              <a:t>Holz</a:t>
            </a:r>
            <a:r>
              <a:rPr lang="en-US" sz="1000" dirty="0">
                <a:solidFill>
                  <a:srgbClr val="263248"/>
                </a:solidFill>
                <a:latin typeface="Roboto Condensed" panose="020B0604020202020204" charset="0"/>
                <a:ea typeface="Roboto Condensed" panose="020B0604020202020204" charset="0"/>
              </a:rPr>
              <a:t>, T., “Automated Identification of Cryptographic Primitives in Binary Programs”, in 14th International Symposium on Recent Advances in Intrusion Detection, September 2011, California, USA</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8" name="Rectangle 7"/>
          <p:cNvSpPr/>
          <p:nvPr/>
        </p:nvSpPr>
        <p:spPr>
          <a:xfrm>
            <a:off x="336884" y="3361386"/>
            <a:ext cx="8318978" cy="1171978"/>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3F5378"/>
              </a:solidFill>
            </a:endParaRPr>
          </a:p>
        </p:txBody>
      </p:sp>
      <p:sp>
        <p:nvSpPr>
          <p:cNvPr id="10" name="Rounded Rectangle 9"/>
          <p:cNvSpPr/>
          <p:nvPr/>
        </p:nvSpPr>
        <p:spPr>
          <a:xfrm>
            <a:off x="4067250" y="473350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smtClean="0">
                <a:latin typeface="Roboto Condensed" panose="020B0604020202020204" charset="0"/>
                <a:ea typeface="Roboto Condensed" panose="020B0604020202020204" charset="0"/>
              </a:rPr>
              <a:t>Target </a:t>
            </a:r>
            <a:r>
              <a:rPr lang="en-US" sz="1200" dirty="0">
                <a:latin typeface="Roboto Condensed" panose="020B0604020202020204" charset="0"/>
                <a:ea typeface="Roboto Condensed" panose="020B0604020202020204" charset="0"/>
              </a:rPr>
              <a:t>a </a:t>
            </a:r>
            <a:r>
              <a:rPr lang="en-US" sz="1200" dirty="0" smtClean="0">
                <a:latin typeface="Roboto Condensed" panose="020B0604020202020204" charset="0"/>
                <a:ea typeface="Roboto Condensed" panose="020B0604020202020204" charset="0"/>
              </a:rPr>
              <a:t>specific </a:t>
            </a:r>
            <a:r>
              <a:rPr lang="en-US" sz="1200" dirty="0">
                <a:latin typeface="Roboto Condensed" panose="020B0604020202020204" charset="0"/>
                <a:ea typeface="Roboto Condensed" panose="020B0604020202020204" charset="0"/>
              </a:rPr>
              <a:t>family of ransomwares</a:t>
            </a:r>
            <a:endParaRPr lang="en-US" sz="1200" dirty="0" smtClean="0">
              <a:latin typeface="Roboto Condensed" panose="020B0604020202020204" charset="0"/>
              <a:ea typeface="Roboto Condensed" panose="020B0604020202020204" charset="0"/>
            </a:endParaRPr>
          </a:p>
        </p:txBody>
      </p:sp>
      <p:cxnSp>
        <p:nvCxnSpPr>
          <p:cNvPr id="11" name="Straight Arrow Connector 10"/>
          <p:cNvCxnSpPr>
            <a:stCxn id="8" idx="2"/>
            <a:endCxn id="10" idx="0"/>
          </p:cNvCxnSpPr>
          <p:nvPr/>
        </p:nvCxnSpPr>
        <p:spPr>
          <a:xfrm>
            <a:off x="4496373" y="4533364"/>
            <a:ext cx="895919" cy="200140"/>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9"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2888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a:t>
            </a:r>
            <a:r>
              <a:rPr lang="en-US" dirty="0" smtClean="0"/>
              <a:t>still Important??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5" name="Rounded Rectangle 4"/>
          <p:cNvSpPr/>
          <p:nvPr/>
        </p:nvSpPr>
        <p:spPr>
          <a:xfrm>
            <a:off x="3531560" y="1446802"/>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293170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a:t>1</a:t>
            </a:r>
          </a:p>
        </p:txBody>
      </p:sp>
      <p:sp>
        <p:nvSpPr>
          <p:cNvPr id="14"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Recent News</a:t>
            </a:r>
            <a:endParaRPr lang="en-US" dirty="0">
              <a:solidFill>
                <a:schemeClr val="bg1"/>
              </a:solidFill>
              <a:latin typeface="Roboto Condensed" panose="020B0604020202020204" charset="0"/>
              <a:ea typeface="Roboto Condensed" panose="020B0604020202020204" charset="0"/>
            </a:endParaRPr>
          </a:p>
        </p:txBody>
      </p:sp>
      <p:sp>
        <p:nvSpPr>
          <p:cNvPr id="15" name="TextBox 14"/>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4" name="Picture 3"/>
          <p:cNvPicPr>
            <a:picLocks noChangeAspect="1"/>
          </p:cNvPicPr>
          <p:nvPr/>
        </p:nvPicPr>
        <p:blipFill>
          <a:blip r:embed="rId2"/>
          <a:stretch>
            <a:fillRect/>
          </a:stretch>
        </p:blipFill>
        <p:spPr>
          <a:xfrm>
            <a:off x="657225" y="704850"/>
            <a:ext cx="2436018" cy="1358487"/>
          </a:xfrm>
          <a:prstGeom prst="rect">
            <a:avLst/>
          </a:prstGeom>
        </p:spPr>
      </p:pic>
      <p:pic>
        <p:nvPicPr>
          <p:cNvPr id="5" name="Picture 4"/>
          <p:cNvPicPr>
            <a:picLocks noChangeAspect="1"/>
          </p:cNvPicPr>
          <p:nvPr/>
        </p:nvPicPr>
        <p:blipFill>
          <a:blip r:embed="rId3"/>
          <a:stretch>
            <a:fillRect/>
          </a:stretch>
        </p:blipFill>
        <p:spPr>
          <a:xfrm>
            <a:off x="3093243" y="704054"/>
            <a:ext cx="2607468" cy="1359283"/>
          </a:xfrm>
          <a:prstGeom prst="rect">
            <a:avLst/>
          </a:prstGeom>
        </p:spPr>
      </p:pic>
      <p:pic>
        <p:nvPicPr>
          <p:cNvPr id="7" name="Picture 6"/>
          <p:cNvPicPr>
            <a:picLocks noChangeAspect="1"/>
          </p:cNvPicPr>
          <p:nvPr/>
        </p:nvPicPr>
        <p:blipFill>
          <a:blip r:embed="rId4"/>
          <a:stretch>
            <a:fillRect/>
          </a:stretch>
        </p:blipFill>
        <p:spPr>
          <a:xfrm>
            <a:off x="5700711" y="704053"/>
            <a:ext cx="2688814" cy="1359283"/>
          </a:xfrm>
          <a:prstGeom prst="rect">
            <a:avLst/>
          </a:prstGeom>
        </p:spPr>
      </p:pic>
      <p:pic>
        <p:nvPicPr>
          <p:cNvPr id="8" name="Picture 7"/>
          <p:cNvPicPr>
            <a:picLocks noChangeAspect="1"/>
          </p:cNvPicPr>
          <p:nvPr/>
        </p:nvPicPr>
        <p:blipFill>
          <a:blip r:embed="rId5"/>
          <a:stretch>
            <a:fillRect/>
          </a:stretch>
        </p:blipFill>
        <p:spPr>
          <a:xfrm>
            <a:off x="657225" y="2063336"/>
            <a:ext cx="2436018" cy="1359283"/>
          </a:xfrm>
          <a:prstGeom prst="rect">
            <a:avLst/>
          </a:prstGeom>
        </p:spPr>
      </p:pic>
      <p:pic>
        <p:nvPicPr>
          <p:cNvPr id="9" name="Picture 8"/>
          <p:cNvPicPr>
            <a:picLocks noChangeAspect="1"/>
          </p:cNvPicPr>
          <p:nvPr/>
        </p:nvPicPr>
        <p:blipFill>
          <a:blip r:embed="rId6"/>
          <a:stretch>
            <a:fillRect/>
          </a:stretch>
        </p:blipFill>
        <p:spPr>
          <a:xfrm>
            <a:off x="3093243" y="2063336"/>
            <a:ext cx="2607468" cy="1359284"/>
          </a:xfrm>
          <a:prstGeom prst="rect">
            <a:avLst/>
          </a:prstGeom>
        </p:spPr>
      </p:pic>
      <p:pic>
        <p:nvPicPr>
          <p:cNvPr id="10" name="Picture 9"/>
          <p:cNvPicPr>
            <a:picLocks noChangeAspect="1"/>
          </p:cNvPicPr>
          <p:nvPr/>
        </p:nvPicPr>
        <p:blipFill>
          <a:blip r:embed="rId7"/>
          <a:stretch>
            <a:fillRect/>
          </a:stretch>
        </p:blipFill>
        <p:spPr>
          <a:xfrm>
            <a:off x="5700711" y="2063336"/>
            <a:ext cx="2688814" cy="1359283"/>
          </a:xfrm>
          <a:prstGeom prst="rect">
            <a:avLst/>
          </a:prstGeom>
        </p:spPr>
      </p:pic>
      <p:pic>
        <p:nvPicPr>
          <p:cNvPr id="11" name="Picture 10"/>
          <p:cNvPicPr>
            <a:picLocks noChangeAspect="1"/>
          </p:cNvPicPr>
          <p:nvPr/>
        </p:nvPicPr>
        <p:blipFill>
          <a:blip r:embed="rId8"/>
          <a:stretch>
            <a:fillRect/>
          </a:stretch>
        </p:blipFill>
        <p:spPr>
          <a:xfrm>
            <a:off x="4250532" y="3457308"/>
            <a:ext cx="2607468" cy="1213881"/>
          </a:xfrm>
          <a:prstGeom prst="rect">
            <a:avLst/>
          </a:prstGeom>
        </p:spPr>
      </p:pic>
      <p:pic>
        <p:nvPicPr>
          <p:cNvPr id="12" name="Picture 11"/>
          <p:cNvPicPr>
            <a:picLocks noChangeAspect="1"/>
          </p:cNvPicPr>
          <p:nvPr/>
        </p:nvPicPr>
        <p:blipFill>
          <a:blip r:embed="rId9"/>
          <a:stretch>
            <a:fillRect/>
          </a:stretch>
        </p:blipFill>
        <p:spPr>
          <a:xfrm>
            <a:off x="1724124" y="3457307"/>
            <a:ext cx="2526408" cy="1213882"/>
          </a:xfrm>
          <a:prstGeom prst="rect">
            <a:avLst/>
          </a:prstGeom>
        </p:spPr>
      </p:pic>
    </p:spTree>
    <p:extLst>
      <p:ext uri="{BB962C8B-B14F-4D97-AF65-F5344CB8AC3E}">
        <p14:creationId xmlns:p14="http://schemas.microsoft.com/office/powerpoint/2010/main" val="938008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a:t>
            </a:r>
            <a:r>
              <a:rPr lang="en-US" dirty="0" smtClean="0"/>
              <a:t>still Important??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5" name="Rounded Rectangle 4"/>
          <p:cNvSpPr/>
          <p:nvPr/>
        </p:nvSpPr>
        <p:spPr>
          <a:xfrm>
            <a:off x="3531560" y="1446802"/>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2162403" y="2425713"/>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846982" y="1896111"/>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1540354" y="3149256"/>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329950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a:t>
            </a:r>
            <a:r>
              <a:rPr lang="en-US" dirty="0" smtClean="0"/>
              <a:t>still Important??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5" name="Rounded Rectangle 4"/>
          <p:cNvSpPr/>
          <p:nvPr/>
        </p:nvSpPr>
        <p:spPr>
          <a:xfrm>
            <a:off x="3531560" y="1446802"/>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2162403" y="2425713"/>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sp>
        <p:nvSpPr>
          <p:cNvPr id="7" name="Rounded Rectangle 6"/>
          <p:cNvSpPr/>
          <p:nvPr/>
        </p:nvSpPr>
        <p:spPr>
          <a:xfrm>
            <a:off x="4900717" y="2425712"/>
            <a:ext cx="1419468"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Behavioral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846982" y="1896111"/>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4216139" y="1896111"/>
            <a:ext cx="1394312" cy="529601"/>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4555606" y="3153149"/>
            <a:ext cx="2109690" cy="538898"/>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US" sz="1200" dirty="0">
                <a:latin typeface="Roboto Condensed" panose="020B0604020202020204" charset="0"/>
                <a:ea typeface="Roboto Condensed" panose="020B0604020202020204" charset="0"/>
              </a:rPr>
              <a:t>Existence </a:t>
            </a:r>
            <a:r>
              <a:rPr lang="en-US" sz="1200" dirty="0" smtClean="0">
                <a:latin typeface="Roboto Condensed" panose="020B0604020202020204" charset="0"/>
                <a:ea typeface="Roboto Condensed" panose="020B0604020202020204" charset="0"/>
              </a:rPr>
              <a:t>of large </a:t>
            </a:r>
            <a:r>
              <a:rPr lang="en-US" sz="1200" dirty="0">
                <a:latin typeface="Roboto Condensed" panose="020B0604020202020204" charset="0"/>
                <a:ea typeface="Roboto Condensed" panose="020B0604020202020204" charset="0"/>
              </a:rPr>
              <a:t>false positives and false negatives.</a:t>
            </a:r>
          </a:p>
        </p:txBody>
      </p:sp>
      <p:sp>
        <p:nvSpPr>
          <p:cNvPr id="15" name="Rounded Rectangle 14"/>
          <p:cNvSpPr/>
          <p:nvPr/>
        </p:nvSpPr>
        <p:spPr>
          <a:xfrm>
            <a:off x="1540354" y="3149256"/>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268954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Why their Detection is </a:t>
            </a:r>
            <a:r>
              <a:rPr lang="en-US" dirty="0" smtClean="0"/>
              <a:t>still Important??</a:t>
            </a:r>
            <a:endParaRPr lang="en-US" dirty="0"/>
          </a:p>
        </p:txBody>
      </p:sp>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5</a:t>
            </a:r>
            <a:endParaRPr lang="en" dirty="0"/>
          </a:p>
        </p:txBody>
      </p:sp>
      <p:sp>
        <p:nvSpPr>
          <p:cNvPr id="4" name="Rectangle 3"/>
          <p:cNvSpPr/>
          <p:nvPr/>
        </p:nvSpPr>
        <p:spPr>
          <a:xfrm>
            <a:off x="814275" y="3885889"/>
            <a:ext cx="6803725" cy="461665"/>
          </a:xfrm>
          <a:prstGeom prst="rect">
            <a:avLst/>
          </a:prstGeom>
        </p:spPr>
        <p:txBody>
          <a:bodyPr wrap="square">
            <a:spAutoFit/>
          </a:bodyPr>
          <a:lstStyle/>
          <a:p>
            <a:pPr marL="114300" indent="0">
              <a:buNone/>
            </a:pPr>
            <a:r>
              <a:rPr lang="en-GB" sz="1200" b="1" dirty="0" smtClean="0">
                <a:solidFill>
                  <a:srgbClr val="263248"/>
                </a:solidFill>
                <a:latin typeface="Roboto Condensed" panose="020B0604020202020204" charset="0"/>
                <a:ea typeface="Roboto Condensed" panose="020B0604020202020204" charset="0"/>
              </a:rPr>
              <a:t>The </a:t>
            </a:r>
            <a:r>
              <a:rPr lang="en-GB" sz="1200" b="1" dirty="0">
                <a:solidFill>
                  <a:srgbClr val="263248"/>
                </a:solidFill>
                <a:latin typeface="Roboto Condensed" panose="020B0604020202020204" charset="0"/>
                <a:ea typeface="Roboto Condensed" panose="020B0604020202020204" charset="0"/>
              </a:rPr>
              <a:t>occurrences of newer varieties of </a:t>
            </a:r>
            <a:r>
              <a:rPr lang="en-GB" sz="1200" b="1" dirty="0" smtClean="0">
                <a:solidFill>
                  <a:srgbClr val="263248"/>
                </a:solidFill>
                <a:latin typeface="Roboto Condensed" panose="020B0604020202020204" charset="0"/>
                <a:ea typeface="Roboto Condensed" panose="020B0604020202020204" charset="0"/>
              </a:rPr>
              <a:t>ransomwares </a:t>
            </a:r>
            <a:r>
              <a:rPr lang="en-GB" sz="1200" b="1" dirty="0">
                <a:solidFill>
                  <a:srgbClr val="263248"/>
                </a:solidFill>
                <a:latin typeface="Roboto Condensed" panose="020B0604020202020204" charset="0"/>
                <a:ea typeface="Roboto Condensed" panose="020B0604020202020204" charset="0"/>
              </a:rPr>
              <a:t>and their nature proves that the designing of a generalised detection mechanism is an extremely difficult problem.</a:t>
            </a:r>
          </a:p>
        </p:txBody>
      </p:sp>
      <p:sp>
        <p:nvSpPr>
          <p:cNvPr id="5" name="Rounded Rectangle 4"/>
          <p:cNvSpPr/>
          <p:nvPr/>
        </p:nvSpPr>
        <p:spPr>
          <a:xfrm>
            <a:off x="3531560" y="1446802"/>
            <a:ext cx="1369157" cy="44930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Detection Schemes</a:t>
            </a:r>
            <a:endParaRPr lang="en-US" sz="1200" dirty="0">
              <a:latin typeface="Roboto Condensed" panose="020B0604020202020204" charset="0"/>
              <a:ea typeface="Roboto Condensed" panose="020B0604020202020204" charset="0"/>
            </a:endParaRPr>
          </a:p>
        </p:txBody>
      </p:sp>
      <p:sp>
        <p:nvSpPr>
          <p:cNvPr id="6" name="Rounded Rectangle 5"/>
          <p:cNvSpPr/>
          <p:nvPr/>
        </p:nvSpPr>
        <p:spPr>
          <a:xfrm>
            <a:off x="2162403" y="2425713"/>
            <a:ext cx="1369157"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Static Analysis</a:t>
            </a:r>
            <a:endParaRPr lang="en-US" sz="1200" dirty="0">
              <a:latin typeface="Roboto Condensed" panose="020B0604020202020204" charset="0"/>
              <a:ea typeface="Roboto Condensed" panose="020B0604020202020204" charset="0"/>
            </a:endParaRPr>
          </a:p>
        </p:txBody>
      </p:sp>
      <p:sp>
        <p:nvSpPr>
          <p:cNvPr id="7" name="Rounded Rectangle 6"/>
          <p:cNvSpPr/>
          <p:nvPr/>
        </p:nvSpPr>
        <p:spPr>
          <a:xfrm>
            <a:off x="4900717" y="2425712"/>
            <a:ext cx="1419468" cy="371261"/>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Behavioral Analysis</a:t>
            </a:r>
            <a:endParaRPr lang="en-US" sz="1200" dirty="0">
              <a:latin typeface="Roboto Condensed" panose="020B0604020202020204" charset="0"/>
              <a:ea typeface="Roboto Condensed" panose="020B0604020202020204" charset="0"/>
            </a:endParaRPr>
          </a:p>
        </p:txBody>
      </p:sp>
      <p:cxnSp>
        <p:nvCxnSpPr>
          <p:cNvPr id="9" name="Straight Arrow Connector 8"/>
          <p:cNvCxnSpPr>
            <a:stCxn id="5" idx="2"/>
            <a:endCxn id="6" idx="0"/>
          </p:cNvCxnSpPr>
          <p:nvPr/>
        </p:nvCxnSpPr>
        <p:spPr>
          <a:xfrm flipH="1">
            <a:off x="2846982" y="1896111"/>
            <a:ext cx="1369157" cy="529602"/>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5" idx="2"/>
            <a:endCxn id="7" idx="0"/>
          </p:cNvCxnSpPr>
          <p:nvPr/>
        </p:nvCxnSpPr>
        <p:spPr>
          <a:xfrm>
            <a:off x="4216139" y="1896111"/>
            <a:ext cx="1394312" cy="529601"/>
          </a:xfrm>
          <a:prstGeom prst="straightConnector1">
            <a:avLst/>
          </a:prstGeom>
          <a:ln w="19050">
            <a:solidFill>
              <a:srgbClr val="C7D3E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4555606" y="3153149"/>
            <a:ext cx="2109690" cy="538898"/>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US" sz="1200" dirty="0">
                <a:latin typeface="Roboto Condensed" panose="020B0604020202020204" charset="0"/>
                <a:ea typeface="Roboto Condensed" panose="020B0604020202020204" charset="0"/>
              </a:rPr>
              <a:t>Existence </a:t>
            </a:r>
            <a:r>
              <a:rPr lang="en-US" sz="1200" dirty="0" smtClean="0">
                <a:latin typeface="Roboto Condensed" panose="020B0604020202020204" charset="0"/>
                <a:ea typeface="Roboto Condensed" panose="020B0604020202020204" charset="0"/>
              </a:rPr>
              <a:t>of large </a:t>
            </a:r>
            <a:r>
              <a:rPr lang="en-US" sz="1200" dirty="0">
                <a:latin typeface="Roboto Condensed" panose="020B0604020202020204" charset="0"/>
                <a:ea typeface="Roboto Condensed" panose="020B0604020202020204" charset="0"/>
              </a:rPr>
              <a:t>false positives and false negatives.</a:t>
            </a:r>
          </a:p>
        </p:txBody>
      </p:sp>
      <p:sp>
        <p:nvSpPr>
          <p:cNvPr id="15" name="Rounded Rectangle 14"/>
          <p:cNvSpPr/>
          <p:nvPr/>
        </p:nvSpPr>
        <p:spPr>
          <a:xfrm>
            <a:off x="1540354" y="3149256"/>
            <a:ext cx="2613254" cy="538897"/>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buNone/>
            </a:pPr>
            <a:r>
              <a:rPr lang="en-GB" sz="1200" dirty="0">
                <a:latin typeface="Roboto Condensed" panose="020B0604020202020204" charset="0"/>
                <a:ea typeface="Roboto Condensed" panose="020B0604020202020204" charset="0"/>
              </a:rPr>
              <a:t>Unknown </a:t>
            </a:r>
            <a:r>
              <a:rPr lang="en-GB" sz="1200" dirty="0" smtClean="0">
                <a:latin typeface="Roboto Condensed" panose="020B0604020202020204" charset="0"/>
                <a:ea typeface="Roboto Condensed" panose="020B0604020202020204" charset="0"/>
              </a:rPr>
              <a:t>new Ransomwares </a:t>
            </a:r>
            <a:r>
              <a:rPr lang="en-GB" sz="1200" dirty="0">
                <a:latin typeface="Roboto Condensed" panose="020B0604020202020204" charset="0"/>
                <a:ea typeface="Roboto Condensed" panose="020B0604020202020204" charset="0"/>
              </a:rPr>
              <a:t>could easily bypass this scheme of </a:t>
            </a:r>
            <a:r>
              <a:rPr lang="en-GB" sz="1200" dirty="0" smtClean="0">
                <a:latin typeface="Roboto Condensed" panose="020B0604020202020204" charset="0"/>
                <a:ea typeface="Roboto Condensed" panose="020B0604020202020204" charset="0"/>
              </a:rPr>
              <a:t>detection.</a:t>
            </a:r>
            <a:endParaRPr lang="en-GB" sz="12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013793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814275" y="2073447"/>
            <a:ext cx="7489467" cy="1790409"/>
          </a:xfrm>
        </p:spPr>
        <p:txBody>
          <a:bodyPr/>
          <a:lstStyle/>
          <a:p>
            <a:pPr algn="just">
              <a:spcBef>
                <a:spcPts val="0"/>
              </a:spcBef>
              <a:buClrTx/>
              <a:buSzPct val="100000"/>
            </a:pPr>
            <a:r>
              <a:rPr lang="en-US" sz="1200" dirty="0"/>
              <a:t>Set of special purpose registers, present in most of the microprocessor's Performance Monitoring Unit (PMU).</a:t>
            </a:r>
          </a:p>
          <a:p>
            <a:pPr algn="just">
              <a:spcBef>
                <a:spcPts val="0"/>
              </a:spcBef>
              <a:buClrTx/>
              <a:buSzPct val="100000"/>
            </a:pPr>
            <a:endParaRPr lang="en-US" sz="1200" dirty="0"/>
          </a:p>
          <a:p>
            <a:pPr algn="just">
              <a:spcBef>
                <a:spcPts val="0"/>
              </a:spcBef>
              <a:buClrTx/>
              <a:buSzPct val="100000"/>
            </a:pPr>
            <a:r>
              <a:rPr lang="en-US" sz="1200" dirty="0"/>
              <a:t>Store hardware and software events related to the execution of a program, such as cache misses, retired instructions, retired branch instructions, etc.</a:t>
            </a:r>
          </a:p>
          <a:p>
            <a:pPr algn="just">
              <a:spcBef>
                <a:spcPts val="0"/>
              </a:spcBef>
              <a:buClrTx/>
              <a:buSzPct val="100000"/>
            </a:pPr>
            <a:endParaRPr lang="en-US" sz="1200" dirty="0"/>
          </a:p>
          <a:p>
            <a:pPr algn="just">
              <a:spcBef>
                <a:spcPts val="0"/>
              </a:spcBef>
              <a:buClrTx/>
              <a:buSzPct val="100000"/>
            </a:pPr>
            <a:r>
              <a:rPr lang="en-US" sz="1200" dirty="0"/>
              <a:t>Type and number of hardware events vary across different Instruction Set Architectures (ISA).</a:t>
            </a:r>
          </a:p>
          <a:p>
            <a:pPr algn="just">
              <a:spcBef>
                <a:spcPts val="0"/>
              </a:spcBef>
              <a:buClrTx/>
              <a:buSzPct val="100000"/>
            </a:pPr>
            <a:endParaRPr lang="en-US" sz="1200" dirty="0"/>
          </a:p>
          <a:p>
            <a:pPr algn="just">
              <a:spcBef>
                <a:spcPts val="0"/>
              </a:spcBef>
              <a:buClrTx/>
              <a:buSzPct val="100000"/>
            </a:pPr>
            <a:r>
              <a:rPr lang="en-US" sz="1200" dirty="0"/>
              <a:t>Various open-source tools can measure this HPC values: perf tools, PAPI, </a:t>
            </a:r>
            <a:r>
              <a:rPr lang="en-US" sz="1200" dirty="0" err="1"/>
              <a:t>OProfile</a:t>
            </a:r>
            <a:r>
              <a:rPr lang="en-US" sz="1200" dirty="0"/>
              <a:t>, </a:t>
            </a:r>
            <a:r>
              <a:rPr lang="en-US" sz="1200" dirty="0" err="1"/>
              <a:t>Valgrind</a:t>
            </a:r>
            <a:r>
              <a:rPr lang="en-US" sz="1200" dirty="0"/>
              <a:t> and many more</a:t>
            </a:r>
            <a:r>
              <a:rPr lang="en-US" sz="1200" dirty="0" smtClean="0"/>
              <a:t>.</a:t>
            </a:r>
            <a:endParaRPr lang="en-US" sz="12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sp>
        <p:nvSpPr>
          <p:cNvPr id="16" name="Title 1"/>
          <p:cNvSpPr txBox="1">
            <a:spLocks/>
          </p:cNvSpPr>
          <p:nvPr/>
        </p:nvSpPr>
        <p:spPr>
          <a:xfrm>
            <a:off x="814275" y="1307247"/>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Hardware Performance Counters</a:t>
            </a:r>
            <a:endParaRPr lang="en-US" dirty="0">
              <a:solidFill>
                <a:srgbClr val="3F5378"/>
              </a:solidFill>
            </a:endParaRPr>
          </a:p>
        </p:txBody>
      </p:sp>
    </p:spTree>
    <p:extLst>
      <p:ext uri="{BB962C8B-B14F-4D97-AF65-F5344CB8AC3E}">
        <p14:creationId xmlns:p14="http://schemas.microsoft.com/office/powerpoint/2010/main" val="3319516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Tree>
    <p:extLst>
      <p:ext uri="{BB962C8B-B14F-4D97-AF65-F5344CB8AC3E}">
        <p14:creationId xmlns:p14="http://schemas.microsoft.com/office/powerpoint/2010/main" val="1599150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6" name="TextBox 15"/>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3519513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8" name="Text Box 16"/>
          <p:cNvSpPr txBox="1"/>
          <p:nvPr/>
        </p:nvSpPr>
        <p:spPr>
          <a:xfrm>
            <a:off x="5881374" y="3602763"/>
            <a:ext cx="588623"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Events</a:t>
            </a:r>
            <a:endParaRPr lang="en-IN" altLang="en-GB" sz="100" dirty="0">
              <a:latin typeface="Roboto Condensed" panose="020B0604020202020204" charset="0"/>
              <a:ea typeface="Roboto Condensed" panose="020B0604020202020204" charset="0"/>
            </a:endParaRPr>
          </a:p>
        </p:txBody>
      </p:sp>
      <p:sp>
        <p:nvSpPr>
          <p:cNvPr id="10" name="Rectangle 9"/>
          <p:cNvSpPr/>
          <p:nvPr/>
        </p:nvSpPr>
        <p:spPr>
          <a:xfrm>
            <a:off x="5613009" y="1936362"/>
            <a:ext cx="710419"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0" idx="2"/>
            <a:endCxn id="8" idx="0"/>
          </p:cNvCxnSpPr>
          <p:nvPr/>
        </p:nvCxnSpPr>
        <p:spPr>
          <a:xfrm>
            <a:off x="5968219" y="3116687"/>
            <a:ext cx="207467" cy="48607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6" name="TextBox 15"/>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391944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Observing System Behavior using HPC</a:t>
            </a:r>
            <a:endParaRPr lang="en-US" dirty="0"/>
          </a:p>
        </p:txBody>
      </p:sp>
      <p:sp>
        <p:nvSpPr>
          <p:cNvPr id="3" name="Text Placeholder 2"/>
          <p:cNvSpPr>
            <a:spLocks noGrp="1"/>
          </p:cNvSpPr>
          <p:nvPr>
            <p:ph type="body" idx="1"/>
          </p:nvPr>
        </p:nvSpPr>
        <p:spPr>
          <a:xfrm>
            <a:off x="355306" y="1828752"/>
            <a:ext cx="4116101" cy="1725817"/>
          </a:xfrm>
        </p:spPr>
        <p:txBody>
          <a:bodyPr/>
          <a:lstStyle/>
          <a:p>
            <a:pPr algn="just">
              <a:spcBef>
                <a:spcPts val="0"/>
              </a:spcBef>
              <a:buClrTx/>
              <a:buSzPct val="100000"/>
            </a:pPr>
            <a:r>
              <a:rPr lang="en-US" sz="1200" dirty="0"/>
              <a:t>Perf is a profiler tool for Linux </a:t>
            </a:r>
            <a:r>
              <a:rPr lang="en-US" sz="1200" dirty="0" smtClean="0"/>
              <a:t>2.6.31+ </a:t>
            </a:r>
            <a:r>
              <a:rPr lang="en-US" sz="1200" dirty="0"/>
              <a:t>based systems </a:t>
            </a:r>
            <a:r>
              <a:rPr lang="en-US" sz="1200" dirty="0" smtClean="0"/>
              <a:t>that presents a simple command line interface to collect and analyze performance counter statistics.</a:t>
            </a:r>
            <a:endParaRPr lang="en-US" sz="1200" dirty="0"/>
          </a:p>
          <a:p>
            <a:pPr algn="just">
              <a:spcBef>
                <a:spcPts val="0"/>
              </a:spcBef>
              <a:buClrTx/>
              <a:buSzPct val="100000"/>
            </a:pPr>
            <a:endParaRPr lang="en-US" sz="1200" dirty="0"/>
          </a:p>
          <a:p>
            <a:pPr algn="just">
              <a:spcBef>
                <a:spcPts val="0"/>
              </a:spcBef>
              <a:buClrTx/>
              <a:buSzPct val="100000"/>
            </a:pPr>
            <a:r>
              <a:rPr lang="en-US" sz="1200" dirty="0" smtClean="0"/>
              <a:t>A user can observe the performance counters associated with a system </a:t>
            </a:r>
            <a:r>
              <a:rPr lang="en-US" sz="1200" dirty="0"/>
              <a:t>with some time interval, thereby giving the benefit </a:t>
            </a:r>
            <a:r>
              <a:rPr lang="en-US" sz="1200" dirty="0" smtClean="0"/>
              <a:t>of observing </a:t>
            </a:r>
            <a:r>
              <a:rPr lang="en-US" sz="1200" dirty="0"/>
              <a:t>the system behavior continuously in a succession </a:t>
            </a:r>
            <a:r>
              <a:rPr lang="en-US" sz="1200" dirty="0" smtClean="0"/>
              <a:t>of time.</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6</a:t>
            </a:r>
            <a:endParaRPr lang="en" dirty="0"/>
          </a:p>
        </p:txBody>
      </p:sp>
      <p:pic>
        <p:nvPicPr>
          <p:cNvPr id="6" name="Content Placeholder 11" descr="C:\Users\Manaar\Downloads\rapper\20161210185949.png20161210185949"/>
          <p:cNvPicPr>
            <a:picLocks/>
          </p:cNvPicPr>
          <p:nvPr/>
        </p:nvPicPr>
        <p:blipFill>
          <a:blip r:embed="rId2">
            <a:clrChange>
              <a:clrFrom>
                <a:srgbClr val="EAE7E8">
                  <a:alpha val="100000"/>
                </a:srgbClr>
              </a:clrFrom>
              <a:clrTo>
                <a:srgbClr val="EAE7E8">
                  <a:alpha val="100000"/>
                  <a:alpha val="0"/>
                </a:srgbClr>
              </a:clrTo>
            </a:clrChange>
          </a:blip>
          <a:srcRect/>
          <a:stretch>
            <a:fillRect/>
          </a:stretch>
        </p:blipFill>
        <p:spPr>
          <a:xfrm>
            <a:off x="4756143" y="1453136"/>
            <a:ext cx="3524971" cy="1946887"/>
          </a:xfrm>
          <a:prstGeom prst="rect">
            <a:avLst/>
          </a:prstGeom>
          <a:solidFill>
            <a:srgbClr val="FF9800"/>
          </a:solidFill>
          <a:ln>
            <a:solidFill>
              <a:srgbClr val="C7D3E6"/>
            </a:solidFill>
          </a:ln>
        </p:spPr>
      </p:pic>
      <p:sp>
        <p:nvSpPr>
          <p:cNvPr id="8" name="Text Box 16"/>
          <p:cNvSpPr txBox="1"/>
          <p:nvPr/>
        </p:nvSpPr>
        <p:spPr>
          <a:xfrm>
            <a:off x="5881374" y="3602763"/>
            <a:ext cx="588623"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Events</a:t>
            </a:r>
            <a:endParaRPr lang="en-IN" altLang="en-GB" sz="100" dirty="0">
              <a:latin typeface="Roboto Condensed" panose="020B0604020202020204" charset="0"/>
              <a:ea typeface="Roboto Condensed" panose="020B0604020202020204" charset="0"/>
            </a:endParaRPr>
          </a:p>
        </p:txBody>
      </p:sp>
      <p:sp>
        <p:nvSpPr>
          <p:cNvPr id="10" name="Rectangle 9"/>
          <p:cNvSpPr/>
          <p:nvPr/>
        </p:nvSpPr>
        <p:spPr>
          <a:xfrm>
            <a:off x="5613009" y="1936362"/>
            <a:ext cx="710419"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p:cNvCxnSpPr>
            <a:stCxn id="10" idx="2"/>
            <a:endCxn id="8" idx="0"/>
          </p:cNvCxnSpPr>
          <p:nvPr/>
        </p:nvCxnSpPr>
        <p:spPr>
          <a:xfrm>
            <a:off x="5968219" y="3116687"/>
            <a:ext cx="207467" cy="486076"/>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3" name="Title 1"/>
          <p:cNvSpPr txBox="1">
            <a:spLocks/>
          </p:cNvSpPr>
          <p:nvPr/>
        </p:nvSpPr>
        <p:spPr>
          <a:xfrm>
            <a:off x="814275" y="1307247"/>
            <a:ext cx="33783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Linux </a:t>
            </a:r>
            <a:r>
              <a:rPr lang="en-US" dirty="0" smtClean="0">
                <a:solidFill>
                  <a:srgbClr val="3F5378"/>
                </a:solidFill>
                <a:latin typeface="Courier New" panose="02070309020205020404" pitchFamily="49" charset="0"/>
                <a:ea typeface="MS Gothic" panose="020B0609070205080204" pitchFamily="49" charset="-128"/>
                <a:cs typeface="Courier New" panose="02070309020205020404" pitchFamily="49" charset="0"/>
              </a:rPr>
              <a:t>perf</a:t>
            </a:r>
            <a:r>
              <a:rPr lang="en-US" dirty="0" smtClean="0">
                <a:solidFill>
                  <a:srgbClr val="3F5378"/>
                </a:solidFill>
              </a:rPr>
              <a:t> tool</a:t>
            </a:r>
            <a:endParaRPr lang="en-US" dirty="0">
              <a:solidFill>
                <a:srgbClr val="3F5378"/>
              </a:solidFill>
            </a:endParaRPr>
          </a:p>
        </p:txBody>
      </p:sp>
      <p:sp>
        <p:nvSpPr>
          <p:cNvPr id="11" name="Text Box 15"/>
          <p:cNvSpPr txBox="1"/>
          <p:nvPr/>
        </p:nvSpPr>
        <p:spPr>
          <a:xfrm>
            <a:off x="4817771" y="3627120"/>
            <a:ext cx="596638" cy="276999"/>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none" rtlCol="0">
            <a:spAutoFit/>
          </a:bodyPr>
          <a:lstStyle/>
          <a:p>
            <a:r>
              <a:rPr lang="en-IN" altLang="en-GB" sz="1200" dirty="0" smtClean="0">
                <a:latin typeface="Roboto Condensed" panose="020B0604020202020204" charset="0"/>
                <a:ea typeface="Roboto Condensed" panose="020B0604020202020204" charset="0"/>
              </a:rPr>
              <a:t>Values</a:t>
            </a:r>
            <a:endParaRPr lang="en-IN" altLang="en-GB" sz="1200" dirty="0">
              <a:latin typeface="Roboto Condensed" panose="020B0604020202020204" charset="0"/>
              <a:ea typeface="Roboto Condensed" panose="020B0604020202020204" charset="0"/>
            </a:endParaRPr>
          </a:p>
        </p:txBody>
      </p:sp>
      <p:sp>
        <p:nvSpPr>
          <p:cNvPr id="12" name="Rectangle 11"/>
          <p:cNvSpPr/>
          <p:nvPr/>
        </p:nvSpPr>
        <p:spPr>
          <a:xfrm>
            <a:off x="4917990" y="1936362"/>
            <a:ext cx="547278" cy="1180325"/>
          </a:xfrm>
          <a:prstGeom prst="rect">
            <a:avLst/>
          </a:prstGeom>
          <a:no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stCxn id="12" idx="2"/>
            <a:endCxn id="11" idx="0"/>
          </p:cNvCxnSpPr>
          <p:nvPr/>
        </p:nvCxnSpPr>
        <p:spPr>
          <a:xfrm flipH="1">
            <a:off x="5116090" y="3116687"/>
            <a:ext cx="75539" cy="510433"/>
          </a:xfrm>
          <a:prstGeom prst="straightConnector1">
            <a:avLst/>
          </a:prstGeom>
          <a:ln w="12700">
            <a:tailEnd type="triangle"/>
          </a:ln>
        </p:spPr>
        <p:style>
          <a:lnRef idx="1">
            <a:schemeClr val="accent2"/>
          </a:lnRef>
          <a:fillRef idx="0">
            <a:schemeClr val="accent2"/>
          </a:fillRef>
          <a:effectRef idx="0">
            <a:schemeClr val="accent2"/>
          </a:effectRef>
          <a:fontRef idx="minor">
            <a:schemeClr val="tx1"/>
          </a:fontRef>
        </p:style>
      </p:cxnSp>
      <p:sp>
        <p:nvSpPr>
          <p:cNvPr id="16" name="TextBox 15"/>
          <p:cNvSpPr txBox="1"/>
          <p:nvPr/>
        </p:nvSpPr>
        <p:spPr>
          <a:xfrm>
            <a:off x="1789513" y="4297012"/>
            <a:ext cx="5253361" cy="276999"/>
          </a:xfrm>
          <a:prstGeom prst="rect">
            <a:avLst/>
          </a:prstGeom>
          <a:noFill/>
          <a:ln w="28575">
            <a:solidFill>
              <a:srgbClr val="285D88"/>
            </a:solidFill>
          </a:ln>
        </p:spPr>
        <p:txBody>
          <a:bodyPr wrap="none" rtlCol="0">
            <a:spAutoFit/>
          </a:bodyPr>
          <a:lstStyle/>
          <a:p>
            <a:r>
              <a:rPr lang="en-US" sz="1200" b="1" dirty="0">
                <a:solidFill>
                  <a:srgbClr val="3F5378"/>
                </a:solidFill>
                <a:latin typeface="Comic Sans MS" panose="030F0702030302020204" pitchFamily="66" charset="0"/>
              </a:rPr>
              <a:t>perf stat -e &lt;</a:t>
            </a:r>
            <a:r>
              <a:rPr lang="en-US" sz="1200" b="1" dirty="0" err="1">
                <a:solidFill>
                  <a:srgbClr val="3F5378"/>
                </a:solidFill>
                <a:latin typeface="Comic Sans MS" panose="030F0702030302020204" pitchFamily="66" charset="0"/>
              </a:rPr>
              <a:t>event_name</a:t>
            </a:r>
            <a:r>
              <a:rPr lang="en-US" sz="1200" b="1" dirty="0">
                <a:solidFill>
                  <a:srgbClr val="3F5378"/>
                </a:solidFill>
                <a:latin typeface="Comic Sans MS" panose="030F0702030302020204" pitchFamily="66" charset="0"/>
              </a:rPr>
              <a:t>&gt; -I &lt;</a:t>
            </a:r>
            <a:r>
              <a:rPr lang="en-US" sz="1200" b="1" dirty="0" err="1">
                <a:solidFill>
                  <a:srgbClr val="3F5378"/>
                </a:solidFill>
                <a:latin typeface="Comic Sans MS" panose="030F0702030302020204" pitchFamily="66" charset="0"/>
              </a:rPr>
              <a:t>time_interval</a:t>
            </a:r>
            <a:r>
              <a:rPr lang="en-US" sz="1200" b="1" dirty="0">
                <a:solidFill>
                  <a:srgbClr val="3F5378"/>
                </a:solidFill>
                <a:latin typeface="Comic Sans MS" panose="030F0702030302020204" pitchFamily="66" charset="0"/>
              </a:rPr>
              <a:t>&gt; &lt;</a:t>
            </a:r>
            <a:r>
              <a:rPr lang="en-US" sz="1200" b="1" dirty="0" err="1">
                <a:solidFill>
                  <a:srgbClr val="3F5378"/>
                </a:solidFill>
                <a:latin typeface="Comic Sans MS" panose="030F0702030302020204" pitchFamily="66" charset="0"/>
              </a:rPr>
              <a:t>executable_name</a:t>
            </a:r>
            <a:r>
              <a:rPr lang="en-US" sz="1200" b="1" dirty="0" smtClean="0">
                <a:solidFill>
                  <a:srgbClr val="3F5378"/>
                </a:solidFill>
                <a:latin typeface="Comic Sans MS" panose="030F0702030302020204" pitchFamily="66" charset="0"/>
              </a:rPr>
              <a:t>&gt;</a:t>
            </a:r>
            <a:endParaRPr lang="en-US" sz="1200" b="1" dirty="0">
              <a:solidFill>
                <a:srgbClr val="3F5378"/>
              </a:solidFill>
              <a:latin typeface="Comic Sans MS" panose="030F0702030302020204" pitchFamily="66" charset="0"/>
            </a:endParaRPr>
          </a:p>
        </p:txBody>
      </p:sp>
    </p:spTree>
    <p:extLst>
      <p:ext uri="{BB962C8B-B14F-4D97-AF65-F5344CB8AC3E}">
        <p14:creationId xmlns:p14="http://schemas.microsoft.com/office/powerpoint/2010/main" val="69593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r>
              <a:rPr lang="en-US" sz="1000" dirty="0" smtClean="0">
                <a:solidFill>
                  <a:schemeClr val="bg1"/>
                </a:solidFill>
                <a:latin typeface="Roboto Condensed" panose="020B0604020202020204" charset="0"/>
                <a:ea typeface="Roboto Condensed" panose="020B0604020202020204" charset="0"/>
              </a:rPr>
              <a:t>).</a:t>
            </a: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2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200" dirty="0">
              <a:solidFill>
                <a:schemeClr val="bg1"/>
              </a:solidFill>
              <a:latin typeface="Roboto Condensed" panose="020B0604020202020204" charset="0"/>
              <a:ea typeface="Roboto Condensed" panose="020B0604020202020204" charset="0"/>
            </a:endParaRPr>
          </a:p>
          <a:p>
            <a:pPr marL="101600" indent="0" algn="just">
              <a:buNone/>
            </a:pPr>
            <a:endParaRPr lang="en-US" sz="1200" dirty="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911730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marL="101600" indent="0" algn="just">
              <a:buNone/>
            </a:pP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just"/>
            <a:endParaRPr lang="en-US" sz="1200" dirty="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647836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pPr marL="0" lvl="0" indent="0">
              <a:spcBef>
                <a:spcPts val="0"/>
              </a:spcBef>
              <a:spcAft>
                <a:spcPts val="0"/>
              </a:spcAft>
              <a:buNone/>
            </a:pPr>
            <a:r>
              <a:rPr lang="en" dirty="0" smtClean="0"/>
              <a:t>2</a:t>
            </a:r>
            <a:endParaRPr lang="en" dirty="0"/>
          </a:p>
        </p:txBody>
      </p:sp>
      <p:pic>
        <p:nvPicPr>
          <p:cNvPr id="3" name="Content Placeholder 14" descr="wanadecrypt0rscreenshot"/>
          <p:cNvPicPr preferRelativeResize="0">
            <a:picLocks/>
          </p:cNvPicPr>
          <p:nvPr/>
        </p:nvPicPr>
        <p:blipFill>
          <a:blip r:embed="rId2"/>
          <a:stretch>
            <a:fillRect/>
          </a:stretch>
        </p:blipFill>
        <p:spPr>
          <a:xfrm>
            <a:off x="1108501" y="1219742"/>
            <a:ext cx="3200400" cy="3200400"/>
          </a:xfrm>
          <a:prstGeom prst="rect">
            <a:avLst/>
          </a:prstGeom>
          <a:noFill/>
          <a:ln>
            <a:noFill/>
          </a:ln>
        </p:spPr>
      </p:pic>
      <p:pic>
        <p:nvPicPr>
          <p:cNvPr id="4" name="Content Placeholder 19" descr="wannacry-960x480"/>
          <p:cNvPicPr preferRelativeResize="0">
            <a:picLocks/>
          </p:cNvPicPr>
          <p:nvPr/>
        </p:nvPicPr>
        <p:blipFill>
          <a:blip r:embed="rId3"/>
          <a:stretch>
            <a:fillRect/>
          </a:stretch>
        </p:blipFill>
        <p:spPr>
          <a:xfrm>
            <a:off x="4797115" y="1219742"/>
            <a:ext cx="3200400" cy="3200400"/>
          </a:xfrm>
          <a:prstGeom prst="rect">
            <a:avLst/>
          </a:prstGeom>
          <a:noFill/>
          <a:ln>
            <a:noFill/>
          </a:ln>
        </p:spPr>
      </p:pic>
      <p:sp>
        <p:nvSpPr>
          <p:cNvPr id="5" name="Title 1"/>
          <p:cNvSpPr txBox="1">
            <a:spLocks/>
          </p:cNvSpPr>
          <p:nvPr/>
        </p:nvSpPr>
        <p:spPr>
          <a:xfrm>
            <a:off x="201408" y="196585"/>
            <a:ext cx="1582366"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Threat of WannaCry</a:t>
            </a:r>
            <a:endParaRPr lang="en-US" dirty="0">
              <a:solidFill>
                <a:schemeClr val="bg1"/>
              </a:solidFill>
              <a:latin typeface="Roboto Condensed" panose="020B0604020202020204" charset="0"/>
              <a:ea typeface="Roboto Condensed" panose="020B0604020202020204" charset="0"/>
            </a:endParaRPr>
          </a:p>
        </p:txBody>
      </p:sp>
      <p:sp>
        <p:nvSpPr>
          <p:cNvPr id="6" name="Text Box 15"/>
          <p:cNvSpPr txBox="1"/>
          <p:nvPr/>
        </p:nvSpPr>
        <p:spPr>
          <a:xfrm>
            <a:off x="1336371" y="785869"/>
            <a:ext cx="2744662" cy="246221"/>
          </a:xfrm>
          <a:prstGeom prst="rect">
            <a:avLst/>
          </a:prstGeom>
          <a:solidFill>
            <a:srgbClr val="FF9800"/>
          </a:solidFill>
          <a:ln w="12700">
            <a:solidFill>
              <a:srgbClr val="C7D3E6"/>
            </a:solidFill>
          </a:ln>
          <a:extLst/>
        </p:spPr>
        <p:style>
          <a:lnRef idx="1">
            <a:schemeClr val="dk1"/>
          </a:lnRef>
          <a:fillRef idx="2">
            <a:schemeClr val="dk1"/>
          </a:fillRef>
          <a:effectRef idx="1">
            <a:schemeClr val="dk1"/>
          </a:effectRef>
          <a:fontRef idx="minor">
            <a:schemeClr val="dk1"/>
          </a:fontRef>
        </p:style>
        <p:txBody>
          <a:bodyPr wrap="none" rtlCol="0">
            <a:spAutoFit/>
          </a:bodyPr>
          <a:lstStyle/>
          <a:p>
            <a:pPr algn="ctr"/>
            <a:r>
              <a:rPr lang="en-IN" altLang="en-GB" sz="1000" b="1" dirty="0">
                <a:solidFill>
                  <a:schemeClr val="bg1"/>
                </a:solidFill>
                <a:latin typeface="Roboto Condensed" panose="020B0604020202020204" charset="0"/>
                <a:ea typeface="Roboto Condensed" panose="020B0604020202020204" charset="0"/>
              </a:rPr>
              <a:t>One of the most familiar images of </a:t>
            </a:r>
            <a:r>
              <a:rPr lang="en-IN" altLang="en-GB" sz="1000" b="1" dirty="0" smtClean="0">
                <a:solidFill>
                  <a:schemeClr val="bg1"/>
                </a:solidFill>
                <a:latin typeface="Roboto Condensed" panose="020B0604020202020204" charset="0"/>
                <a:ea typeface="Roboto Condensed" panose="020B0604020202020204" charset="0"/>
              </a:rPr>
              <a:t>2017 and 2018</a:t>
            </a:r>
            <a:endParaRPr lang="en-IN" altLang="en-GB" sz="1000" b="1" dirty="0">
              <a:solidFill>
                <a:schemeClr val="bg1"/>
              </a:solidFill>
              <a:latin typeface="Roboto Condensed" panose="020B0604020202020204" charset="0"/>
              <a:ea typeface="Roboto Condensed" panose="020B0604020202020204" charset="0"/>
            </a:endParaRPr>
          </a:p>
        </p:txBody>
      </p:sp>
      <p:sp>
        <p:nvSpPr>
          <p:cNvPr id="7" name="Text Box 16"/>
          <p:cNvSpPr txBox="1"/>
          <p:nvPr/>
        </p:nvSpPr>
        <p:spPr>
          <a:xfrm>
            <a:off x="4921917" y="708924"/>
            <a:ext cx="2959953" cy="400110"/>
          </a:xfrm>
          <a:prstGeom prst="rect">
            <a:avLst/>
          </a:prstGeom>
          <a:solidFill>
            <a:srgbClr val="FF9800"/>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altLang="en-US" sz="1000" b="1" dirty="0" err="1" smtClean="0">
                <a:solidFill>
                  <a:schemeClr val="bg1"/>
                </a:solidFill>
                <a:latin typeface="Roboto Condensed" panose="020B0604020202020204" charset="0"/>
                <a:ea typeface="Roboto Condensed" panose="020B0604020202020204" charset="0"/>
              </a:rPr>
              <a:t>WannaCry</a:t>
            </a:r>
            <a:r>
              <a:rPr lang="en-GB" altLang="en-US" sz="1000" b="1" dirty="0" smtClean="0">
                <a:solidFill>
                  <a:schemeClr val="bg1"/>
                </a:solidFill>
                <a:latin typeface="Roboto Condensed" panose="020B0604020202020204" charset="0"/>
                <a:ea typeface="Roboto Condensed" panose="020B0604020202020204" charset="0"/>
              </a:rPr>
              <a:t> </a:t>
            </a:r>
            <a:r>
              <a:rPr lang="en-GB" altLang="en-US" sz="1000" b="1" dirty="0">
                <a:solidFill>
                  <a:schemeClr val="bg1"/>
                </a:solidFill>
                <a:latin typeface="Roboto Condensed" panose="020B0604020202020204" charset="0"/>
                <a:ea typeface="Roboto Condensed" panose="020B0604020202020204" charset="0"/>
              </a:rPr>
              <a:t>ransomware has affected </a:t>
            </a:r>
            <a:r>
              <a:rPr lang="en-GB" altLang="en-US" sz="1000" b="1" dirty="0" smtClean="0">
                <a:solidFill>
                  <a:schemeClr val="bg1"/>
                </a:solidFill>
                <a:latin typeface="Roboto Condensed" panose="020B0604020202020204" charset="0"/>
                <a:ea typeface="Roboto Condensed" panose="020B0604020202020204" charset="0"/>
              </a:rPr>
              <a:t>approximately </a:t>
            </a:r>
            <a:r>
              <a:rPr lang="en-GB" altLang="en-US" sz="1000" b="1" dirty="0">
                <a:solidFill>
                  <a:schemeClr val="bg1"/>
                </a:solidFill>
                <a:latin typeface="Roboto Condensed" panose="020B0604020202020204" charset="0"/>
                <a:ea typeface="Roboto Condensed" panose="020B0604020202020204" charset="0"/>
              </a:rPr>
              <a:t>200</a:t>
            </a:r>
            <a:r>
              <a:rPr lang="en-IN" altLang="en-GB" sz="1000" b="1" dirty="0">
                <a:solidFill>
                  <a:schemeClr val="bg1"/>
                </a:solidFill>
                <a:latin typeface="Roboto Condensed" panose="020B0604020202020204" charset="0"/>
                <a:ea typeface="Roboto Condensed" panose="020B0604020202020204" charset="0"/>
              </a:rPr>
              <a:t>,</a:t>
            </a:r>
            <a:r>
              <a:rPr lang="en-GB" altLang="en-US" sz="1000" b="1" dirty="0">
                <a:solidFill>
                  <a:schemeClr val="bg1"/>
                </a:solidFill>
                <a:latin typeface="Roboto Condensed" panose="020B0604020202020204" charset="0"/>
                <a:ea typeface="Roboto Condensed" panose="020B0604020202020204" charset="0"/>
              </a:rPr>
              <a:t>000 business across 150 countries.</a:t>
            </a:r>
          </a:p>
        </p:txBody>
      </p:sp>
      <p:sp>
        <p:nvSpPr>
          <p:cNvPr id="8" name="TextBox 7"/>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247634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19" name="TextBox 18"/>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r>
              <a:rPr lang="en-US" sz="1000" b="1" dirty="0">
                <a:solidFill>
                  <a:schemeClr val="bg1"/>
                </a:solidFill>
                <a:latin typeface="Roboto Condensed" panose="020B0604020202020204" charset="0"/>
                <a:ea typeface="Roboto Condensed" panose="020B0604020202020204" charset="0"/>
              </a:rPr>
              <a:t>We do not measure performance counter events for any ransomware executables. We executed them in the background for more realistic scenario</a:t>
            </a:r>
            <a:r>
              <a:rPr lang="en-US" sz="1000" b="1" dirty="0" smtClean="0">
                <a:solidFill>
                  <a:schemeClr val="bg1"/>
                </a:solidFill>
                <a:latin typeface="Roboto Condensed" panose="020B0604020202020204" charset="0"/>
                <a:ea typeface="Roboto Condensed" panose="020B0604020202020204" charset="0"/>
              </a:rPr>
              <a:t>.</a:t>
            </a: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just"/>
            <a:endParaRPr lang="en-US" sz="1200" dirty="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013422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Does Ransomware affect </a:t>
            </a:r>
            <a:r>
              <a:rPr lang="en-US" dirty="0" smtClean="0"/>
              <a:t>the Performance </a:t>
            </a:r>
            <a:r>
              <a:rPr lang="en-US" dirty="0"/>
              <a:t>Counters??</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7</a:t>
            </a:r>
            <a:endParaRPr lang="en" dirty="0"/>
          </a:p>
        </p:txBody>
      </p:sp>
      <p:sp>
        <p:nvSpPr>
          <p:cNvPr id="8" name="TextBox 7"/>
          <p:cNvSpPr txBox="1"/>
          <p:nvPr/>
        </p:nvSpPr>
        <p:spPr>
          <a:xfrm>
            <a:off x="4604303" y="2966098"/>
            <a:ext cx="1109599"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References</a:t>
            </a:r>
          </a:p>
        </p:txBody>
      </p:sp>
      <p:pic>
        <p:nvPicPr>
          <p:cNvPr id="9" name="Content Placeholder 8"/>
          <p:cNvPicPr>
            <a:picLocks/>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2862" y="1333899"/>
            <a:ext cx="1852791" cy="1623256"/>
          </a:xfrm>
          <a:prstGeom prst="rect">
            <a:avLst/>
          </a:prstGeom>
        </p:spPr>
      </p:pic>
      <p:sp>
        <p:nvSpPr>
          <p:cNvPr id="10" name="TextBox 9"/>
          <p:cNvSpPr txBox="1"/>
          <p:nvPr/>
        </p:nvSpPr>
        <p:spPr>
          <a:xfrm>
            <a:off x="559384" y="2950184"/>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pic>
        <p:nvPicPr>
          <p:cNvPr id="11" name="Picture 10"/>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0937" y="1333899"/>
            <a:ext cx="1852791" cy="1623256"/>
          </a:xfrm>
          <a:prstGeom prst="rect">
            <a:avLst/>
          </a:prstGeom>
        </p:spPr>
      </p:pic>
      <p:sp>
        <p:nvSpPr>
          <p:cNvPr id="12" name="TextBox 11"/>
          <p:cNvSpPr txBox="1"/>
          <p:nvPr/>
        </p:nvSpPr>
        <p:spPr>
          <a:xfrm>
            <a:off x="2708481" y="2966098"/>
            <a:ext cx="93807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Misses</a:t>
            </a:r>
          </a:p>
        </p:txBody>
      </p:sp>
      <p:pic>
        <p:nvPicPr>
          <p:cNvPr id="13" name="Picture 12"/>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9884" y="1333899"/>
            <a:ext cx="1852791" cy="1623256"/>
          </a:xfrm>
          <a:prstGeom prst="rect">
            <a:avLst/>
          </a:prstGeom>
        </p:spPr>
      </p:pic>
      <p:pic>
        <p:nvPicPr>
          <p:cNvPr id="14" name="Picture 13"/>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6318" y="3205874"/>
            <a:ext cx="1852791" cy="1623256"/>
          </a:xfrm>
          <a:prstGeom prst="rect">
            <a:avLst/>
          </a:prstGeom>
        </p:spPr>
      </p:pic>
      <p:sp>
        <p:nvSpPr>
          <p:cNvPr id="15" name="TextBox 14"/>
          <p:cNvSpPr txBox="1"/>
          <p:nvPr/>
        </p:nvSpPr>
        <p:spPr>
          <a:xfrm>
            <a:off x="1596610" y="4815187"/>
            <a:ext cx="894797"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Cache Misses</a:t>
            </a:r>
          </a:p>
        </p:txBody>
      </p:sp>
      <p:pic>
        <p:nvPicPr>
          <p:cNvPr id="16" name="Picture 15"/>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05775" y="3205874"/>
            <a:ext cx="1852791" cy="1623256"/>
          </a:xfrm>
          <a:prstGeom prst="rect">
            <a:avLst/>
          </a:prstGeom>
        </p:spPr>
      </p:pic>
      <p:sp>
        <p:nvSpPr>
          <p:cNvPr id="17" name="TextBox 16"/>
          <p:cNvSpPr txBox="1"/>
          <p:nvPr/>
        </p:nvSpPr>
        <p:spPr>
          <a:xfrm>
            <a:off x="3742479" y="4815187"/>
            <a:ext cx="801823"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Instructions</a:t>
            </a:r>
          </a:p>
        </p:txBody>
      </p:sp>
      <p:sp>
        <p:nvSpPr>
          <p:cNvPr id="21" name="TextBox 20"/>
          <p:cNvSpPr txBox="1"/>
          <p:nvPr/>
        </p:nvSpPr>
        <p:spPr>
          <a:xfrm>
            <a:off x="6072675" y="1904484"/>
            <a:ext cx="2684959" cy="2031325"/>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marL="101600" indent="0" algn="just">
              <a:buNone/>
            </a:pPr>
            <a:r>
              <a:rPr lang="en-US" sz="1000" dirty="0">
                <a:solidFill>
                  <a:schemeClr val="bg1"/>
                </a:solidFill>
                <a:latin typeface="Roboto Condensed" panose="020B0604020202020204" charset="0"/>
                <a:ea typeface="Roboto Condensed" panose="020B0604020202020204" charset="0"/>
              </a:rPr>
              <a:t>We designed a watchdog program and observed five performance counters (in sampling mode) which are likely to be affected by Ransomware (because of its repeated encryption of files).</a:t>
            </a:r>
          </a:p>
          <a:p>
            <a:pPr marL="101600" indent="0" algn="just">
              <a:buNone/>
            </a:pPr>
            <a:endParaRPr lang="en-US" sz="1000" dirty="0">
              <a:solidFill>
                <a:schemeClr val="bg1"/>
              </a:solidFill>
              <a:latin typeface="Roboto Condensed" panose="020B0604020202020204" charset="0"/>
              <a:ea typeface="Roboto Condensed" panose="020B0604020202020204" charset="0"/>
            </a:endParaRPr>
          </a:p>
          <a:p>
            <a:pPr marL="101600" indent="0" algn="just">
              <a:buNone/>
            </a:pPr>
            <a:r>
              <a:rPr lang="en-US" sz="1000" b="1" dirty="0">
                <a:solidFill>
                  <a:schemeClr val="bg1"/>
                </a:solidFill>
                <a:latin typeface="Roboto Condensed" panose="020B0604020202020204" charset="0"/>
                <a:ea typeface="Roboto Condensed" panose="020B0604020202020204" charset="0"/>
              </a:rPr>
              <a:t>We do not measure performance counter events for any ransomware executables. We executed them in the background for more realistic scenario</a:t>
            </a:r>
            <a:r>
              <a:rPr lang="en-US" sz="1000" b="1" dirty="0" smtClean="0">
                <a:solidFill>
                  <a:schemeClr val="bg1"/>
                </a:solidFill>
                <a:latin typeface="Roboto Condensed" panose="020B0604020202020204" charset="0"/>
                <a:ea typeface="Roboto Condensed" panose="020B0604020202020204" charset="0"/>
              </a:rPr>
              <a:t>.</a:t>
            </a:r>
            <a:endParaRPr lang="en-US" sz="1000" dirty="0" smtClean="0">
              <a:solidFill>
                <a:schemeClr val="bg1"/>
              </a:solidFill>
              <a:latin typeface="Roboto Condensed" panose="020B0604020202020204" charset="0"/>
              <a:ea typeface="Roboto Condensed" panose="020B0604020202020204" charset="0"/>
            </a:endParaRPr>
          </a:p>
          <a:p>
            <a:pPr algn="just"/>
            <a:endParaRPr lang="en-US" sz="1200" dirty="0" smtClean="0">
              <a:solidFill>
                <a:schemeClr val="bg1"/>
              </a:solidFill>
              <a:latin typeface="Roboto Condensed" panose="020B0604020202020204" charset="0"/>
              <a:ea typeface="Roboto Condensed" panose="020B0604020202020204" charset="0"/>
            </a:endParaRPr>
          </a:p>
          <a:p>
            <a:pPr algn="ctr"/>
            <a:r>
              <a:rPr lang="en-US" sz="1200" b="1" dirty="0" smtClean="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YES</a:t>
            </a:r>
            <a:endParaRPr lang="en-US" sz="12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endParaRPr>
          </a:p>
          <a:p>
            <a:pPr algn="ctr"/>
            <a:r>
              <a:rPr lang="en-US" sz="1200" b="1" dirty="0" smtClean="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Ransomwares do affect these events</a:t>
            </a:r>
          </a:p>
        </p:txBody>
      </p:sp>
    </p:spTree>
    <p:extLst>
      <p:ext uri="{BB962C8B-B14F-4D97-AF65-F5344CB8AC3E}">
        <p14:creationId xmlns:p14="http://schemas.microsoft.com/office/powerpoint/2010/main" val="2689196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8</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Tree>
    <p:extLst>
      <p:ext uri="{BB962C8B-B14F-4D97-AF65-F5344CB8AC3E}">
        <p14:creationId xmlns:p14="http://schemas.microsoft.com/office/powerpoint/2010/main" val="512385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8</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153856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8</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pic>
        <p:nvPicPr>
          <p:cNvPr id="29"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3424" y="1414367"/>
            <a:ext cx="2142509" cy="1982148"/>
          </a:xfrm>
          <a:prstGeom prst="rect">
            <a:avLst/>
          </a:prstGeom>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32" name="TextBox 9"/>
          <p:cNvSpPr txBox="1"/>
          <p:nvPr/>
        </p:nvSpPr>
        <p:spPr>
          <a:xfrm>
            <a:off x="4158238"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67250" y="2700569"/>
            <a:ext cx="285809" cy="293770"/>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301114" y="4218433"/>
            <a:ext cx="2867128"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The difference is </a:t>
            </a:r>
            <a:r>
              <a:rPr lang="en-IN" altLang="en-US" sz="1000" dirty="0">
                <a:latin typeface="Roboto Condensed" panose="020B0604020202020204" charset="0"/>
                <a:ea typeface="Roboto Condensed" panose="020B0604020202020204" charset="0"/>
              </a:rPr>
              <a:t>more </a:t>
            </a:r>
            <a:r>
              <a:rPr lang="en-US" sz="1000" dirty="0">
                <a:latin typeface="Roboto Condensed" panose="020B0604020202020204" charset="0"/>
                <a:ea typeface="Roboto Condensed" panose="020B0604020202020204" charset="0"/>
              </a:rPr>
              <a:t>clear within </a:t>
            </a:r>
            <a:r>
              <a:rPr lang="en-IN" altLang="en-US" sz="1000" dirty="0">
                <a:latin typeface="Roboto Condensed" panose="020B0604020202020204" charset="0"/>
                <a:ea typeface="Roboto Condensed" panose="020B0604020202020204" charset="0"/>
              </a:rPr>
              <a:t>a specific</a:t>
            </a:r>
            <a:r>
              <a:rPr lang="en-US" sz="1000" dirty="0">
                <a:latin typeface="Roboto Condensed" panose="020B0604020202020204" charset="0"/>
                <a:ea typeface="Roboto Condensed" panose="020B0604020202020204" charset="0"/>
              </a:rPr>
              <a:t> window</a:t>
            </a:r>
          </a:p>
        </p:txBody>
      </p:sp>
      <p:cxnSp>
        <p:nvCxnSpPr>
          <p:cNvPr id="15" name="Straight Arrow Connector 14"/>
          <p:cNvCxnSpPr>
            <a:stCxn id="11" idx="2"/>
          </p:cNvCxnSpPr>
          <p:nvPr/>
        </p:nvCxnSpPr>
        <p:spPr>
          <a:xfrm flipH="1">
            <a:off x="4210154" y="2994339"/>
            <a:ext cx="1" cy="1224094"/>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3251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3075" y="392575"/>
            <a:ext cx="5699600" cy="766200"/>
          </a:xfrm>
        </p:spPr>
        <p:txBody>
          <a:bodyPr/>
          <a:lstStyle/>
          <a:p>
            <a:r>
              <a:rPr lang="en-US" dirty="0"/>
              <a:t>Is it enough to </a:t>
            </a:r>
            <a:r>
              <a:rPr lang="en-US" dirty="0" smtClean="0"/>
              <a:t>observe a </a:t>
            </a:r>
            <a:r>
              <a:rPr lang="en-US" dirty="0"/>
              <a:t>single sample point??</a:t>
            </a:r>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8</a:t>
            </a:r>
            <a:endParaRPr lang="en" dirty="0"/>
          </a:p>
        </p:txBody>
      </p:sp>
      <p:pic>
        <p:nvPicPr>
          <p:cNvPr id="27"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7454" y="1414367"/>
            <a:ext cx="2142509" cy="1982148"/>
          </a:xfrm>
          <a:prstGeom prst="rect">
            <a:avLst/>
          </a:prstGeom>
          <a:noFill/>
          <a:ln>
            <a:noFill/>
          </a:ln>
        </p:spPr>
      </p:pic>
      <p:pic>
        <p:nvPicPr>
          <p:cNvPr id="29" name="Content Placeholder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3424" y="1414367"/>
            <a:ext cx="2142509" cy="1982148"/>
          </a:xfrm>
          <a:prstGeom prst="rect">
            <a:avLst/>
          </a:prstGeom>
        </p:spPr>
      </p:pic>
      <p:sp>
        <p:nvSpPr>
          <p:cNvPr id="31" name="TextBox 9"/>
          <p:cNvSpPr txBox="1"/>
          <p:nvPr/>
        </p:nvSpPr>
        <p:spPr>
          <a:xfrm>
            <a:off x="955097"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32" name="TextBox 9"/>
          <p:cNvSpPr txBox="1"/>
          <p:nvPr/>
        </p:nvSpPr>
        <p:spPr>
          <a:xfrm>
            <a:off x="4158238" y="3451268"/>
            <a:ext cx="1191352" cy="246221"/>
          </a:xfrm>
          <a:prstGeom prst="rect">
            <a:avLst/>
          </a:prstGeom>
          <a:noFill/>
        </p:spPr>
        <p:txBody>
          <a:bodyPr wrap="none" rtlCol="0">
            <a:spAutoFit/>
          </a:bodyPr>
          <a:lstStyle/>
          <a:p>
            <a:r>
              <a:rPr lang="en-US" sz="1000" b="1" dirty="0">
                <a:solidFill>
                  <a:srgbClr val="263248"/>
                </a:solidFill>
                <a:latin typeface="Roboto Condensed" panose="020B0604020202020204" charset="0"/>
                <a:ea typeface="Roboto Condensed" panose="020B0604020202020204" charset="0"/>
              </a:rPr>
              <a:t>Branch Instructions</a:t>
            </a:r>
          </a:p>
        </p:txBody>
      </p:sp>
      <p:sp>
        <p:nvSpPr>
          <p:cNvPr id="13" name="Rounded Rectangle 12"/>
          <p:cNvSpPr/>
          <p:nvPr/>
        </p:nvSpPr>
        <p:spPr>
          <a:xfrm>
            <a:off x="223666" y="4218434"/>
            <a:ext cx="2650083"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Can not differentiate by observing a single point</a:t>
            </a:r>
          </a:p>
        </p:txBody>
      </p:sp>
      <p:cxnSp>
        <p:nvCxnSpPr>
          <p:cNvPr id="14" name="Straight Arrow Connector 13"/>
          <p:cNvCxnSpPr/>
          <p:nvPr/>
        </p:nvCxnSpPr>
        <p:spPr>
          <a:xfrm>
            <a:off x="955097" y="2762518"/>
            <a:ext cx="0" cy="145591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4067250" y="2700569"/>
            <a:ext cx="285809" cy="293770"/>
          </a:xfrm>
          <a:prstGeom prst="rect">
            <a:avLst/>
          </a:prstGeom>
          <a:noFill/>
          <a:ln>
            <a:solidFill>
              <a:srgbClr val="3F53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3301114" y="4218433"/>
            <a:ext cx="2867128"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000" dirty="0">
                <a:latin typeface="Roboto Condensed" panose="020B0604020202020204" charset="0"/>
                <a:ea typeface="Roboto Condensed" panose="020B0604020202020204" charset="0"/>
              </a:rPr>
              <a:t>The difference is </a:t>
            </a:r>
            <a:r>
              <a:rPr lang="en-IN" altLang="en-US" sz="1000" dirty="0">
                <a:latin typeface="Roboto Condensed" panose="020B0604020202020204" charset="0"/>
                <a:ea typeface="Roboto Condensed" panose="020B0604020202020204" charset="0"/>
              </a:rPr>
              <a:t>more </a:t>
            </a:r>
            <a:r>
              <a:rPr lang="en-US" sz="1000" dirty="0">
                <a:latin typeface="Roboto Condensed" panose="020B0604020202020204" charset="0"/>
                <a:ea typeface="Roboto Condensed" panose="020B0604020202020204" charset="0"/>
              </a:rPr>
              <a:t>clear within </a:t>
            </a:r>
            <a:r>
              <a:rPr lang="en-IN" altLang="en-US" sz="1000" dirty="0">
                <a:latin typeface="Roboto Condensed" panose="020B0604020202020204" charset="0"/>
                <a:ea typeface="Roboto Condensed" panose="020B0604020202020204" charset="0"/>
              </a:rPr>
              <a:t>a specific</a:t>
            </a:r>
            <a:r>
              <a:rPr lang="en-US" sz="1000" dirty="0">
                <a:latin typeface="Roboto Condensed" panose="020B0604020202020204" charset="0"/>
                <a:ea typeface="Roboto Condensed" panose="020B0604020202020204" charset="0"/>
              </a:rPr>
              <a:t> window</a:t>
            </a:r>
          </a:p>
        </p:txBody>
      </p:sp>
      <p:cxnSp>
        <p:nvCxnSpPr>
          <p:cNvPr id="15" name="Straight Arrow Connector 14"/>
          <p:cNvCxnSpPr>
            <a:stCxn id="11" idx="2"/>
          </p:cNvCxnSpPr>
          <p:nvPr/>
        </p:nvCxnSpPr>
        <p:spPr>
          <a:xfrm flipH="1">
            <a:off x="4210154" y="2994339"/>
            <a:ext cx="1" cy="1224094"/>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6072675" y="2293456"/>
            <a:ext cx="2781263" cy="553998"/>
          </a:xfrm>
          <a:prstGeom prst="rect">
            <a:avLst/>
          </a:prstGeom>
          <a:solidFill>
            <a:srgbClr val="3F5378"/>
          </a:solidFill>
          <a:ln w="12700">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just"/>
            <a:r>
              <a:rPr lang="en-US" sz="1000" dirty="0">
                <a:solidFill>
                  <a:schemeClr val="bg1"/>
                </a:solidFill>
                <a:latin typeface="Roboto Condensed" panose="020B0604020202020204" charset="0"/>
                <a:ea typeface="Roboto Condensed" panose="020B0604020202020204" charset="0"/>
              </a:rPr>
              <a:t>It is better to consider the performance counter values as </a:t>
            </a:r>
            <a:r>
              <a:rPr 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rPr>
              <a:t>multivariate time-series</a:t>
            </a:r>
            <a:r>
              <a:rPr lang="en-US" sz="1000" dirty="0">
                <a:solidFill>
                  <a:schemeClr val="bg1"/>
                </a:solidFill>
                <a:latin typeface="Roboto Condensed" panose="020B0604020202020204" charset="0"/>
                <a:ea typeface="Roboto Condensed" panose="020B0604020202020204" charset="0"/>
              </a:rPr>
              <a:t> sequence of specific window size instead of single feature point.</a:t>
            </a:r>
          </a:p>
        </p:txBody>
      </p:sp>
    </p:spTree>
    <p:extLst>
      <p:ext uri="{BB962C8B-B14F-4D97-AF65-F5344CB8AC3E}">
        <p14:creationId xmlns:p14="http://schemas.microsoft.com/office/powerpoint/2010/main" val="173586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LSTM-based Autoencoder</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9</a:t>
            </a:r>
            <a:endParaRPr lang="en" dirty="0"/>
          </a:p>
        </p:txBody>
      </p:sp>
      <p:pic>
        <p:nvPicPr>
          <p:cNvPr id="6" name="Content Placeholder 12" descr="C:\Users\Manaar\Downloads\rapper\1_8ixTe1VHLsmKB3AquWdxpQ.png1_8ixTe1VHLsmKB3AquWdxpQ"/>
          <p:cNvPicPr>
            <a:picLocks noChangeAspect="1"/>
          </p:cNvPicPr>
          <p:nvPr/>
        </p:nvPicPr>
        <p:blipFill>
          <a:blip r:embed="rId2"/>
          <a:srcRect/>
          <a:stretch>
            <a:fillRect/>
          </a:stretch>
        </p:blipFill>
        <p:spPr>
          <a:xfrm>
            <a:off x="5141179" y="1827305"/>
            <a:ext cx="3673316" cy="2145665"/>
          </a:xfrm>
          <a:prstGeom prst="rect">
            <a:avLst/>
          </a:prstGeom>
          <a:noFill/>
          <a:ln>
            <a:noFill/>
          </a:ln>
        </p:spPr>
      </p:pic>
      <mc:AlternateContent xmlns:mc="http://schemas.openxmlformats.org/markup-compatibility/2006" xmlns:a14="http://schemas.microsoft.com/office/drawing/2010/main">
        <mc:Choice Requires="a14">
          <p:sp>
            <p:nvSpPr>
              <p:cNvPr id="8" name="TextBox 7"/>
              <p:cNvSpPr txBox="1"/>
              <p:nvPr/>
            </p:nvSpPr>
            <p:spPr>
              <a:xfrm>
                <a:off x="2189586" y="2658566"/>
                <a:ext cx="2565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r>
                        <a:rPr lang="en-US" b="0" i="1" smtClean="0">
                          <a:latin typeface="Cambria Math" panose="02040503050406030204" pitchFamily="18" charset="0"/>
                        </a:rPr>
                        <m:t>:</m:t>
                      </m:r>
                    </m:oMath>
                  </m:oMathPara>
                </a14:m>
                <a:endParaRPr lang="en-US" dirty="0"/>
              </a:p>
            </p:txBody>
          </p:sp>
        </mc:Choice>
        <mc:Fallback xmlns="">
          <p:sp>
            <p:nvSpPr>
              <p:cNvPr id="8" name="TextBox 7"/>
              <p:cNvSpPr txBox="1">
                <a:spLocks noRot="1" noChangeAspect="1" noMove="1" noResize="1" noEditPoints="1" noAdjustHandles="1" noChangeArrowheads="1" noChangeShapeType="1" noTextEdit="1"/>
              </p:cNvSpPr>
              <p:nvPr/>
            </p:nvSpPr>
            <p:spPr>
              <a:xfrm>
                <a:off x="2189586" y="2658566"/>
                <a:ext cx="256541" cy="215444"/>
              </a:xfrm>
              <a:prstGeom prst="rect">
                <a:avLst/>
              </a:prstGeom>
              <a:blipFill>
                <a:blip r:embed="rId3"/>
                <a:stretch>
                  <a:fillRect l="-9524" b="-3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438334" y="2638972"/>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438334" y="2638972"/>
                <a:ext cx="197222" cy="215444"/>
              </a:xfrm>
              <a:prstGeom prst="rect">
                <a:avLst/>
              </a:prstGeom>
              <a:blipFill>
                <a:blip r:embed="rId4"/>
                <a:stretch>
                  <a:fillRect l="-9375" r="-9375" b="-2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2593954" y="2658566"/>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2593954" y="2658566"/>
                <a:ext cx="253941" cy="215444"/>
              </a:xfrm>
              <a:prstGeom prst="rect">
                <a:avLst/>
              </a:prstGeom>
              <a:blipFill>
                <a:blip r:embed="rId5"/>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2807235" y="2643533"/>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807235" y="2643533"/>
                <a:ext cx="197222" cy="215444"/>
              </a:xfrm>
              <a:prstGeom prst="rect">
                <a:avLst/>
              </a:prstGeom>
              <a:blipFill>
                <a:blip r:embed="rId4"/>
                <a:stretch>
                  <a:fillRect l="-9375" r="-9375" b="-25714"/>
                </a:stretch>
              </a:blipFill>
            </p:spPr>
            <p:txBody>
              <a:bodyPr/>
              <a:lstStyle/>
              <a:p>
                <a:r>
                  <a:rPr lang="en-US">
                    <a:noFill/>
                  </a:rPr>
                  <a:t> </a:t>
                </a:r>
              </a:p>
            </p:txBody>
          </p:sp>
        </mc:Fallback>
      </mc:AlternateContent>
      <p:sp>
        <p:nvSpPr>
          <p:cNvPr id="12" name="TextBox 11"/>
          <p:cNvSpPr txBox="1"/>
          <p:nvPr/>
        </p:nvSpPr>
        <p:spPr>
          <a:xfrm>
            <a:off x="2078846" y="3022945"/>
            <a:ext cx="524542"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Input</a:t>
            </a:r>
            <a:endParaRPr lang="en-US" sz="800" dirty="0">
              <a:latin typeface="Roboto Condensed" panose="020B0604020202020204" charset="0"/>
              <a:ea typeface="Roboto Condensed" panose="020B0604020202020204" charset="0"/>
            </a:endParaRPr>
          </a:p>
        </p:txBody>
      </p:sp>
      <p:sp>
        <p:nvSpPr>
          <p:cNvPr id="13" name="TextBox 12"/>
          <p:cNvSpPr txBox="1"/>
          <p:nvPr/>
        </p:nvSpPr>
        <p:spPr>
          <a:xfrm>
            <a:off x="2962855" y="3022945"/>
            <a:ext cx="1381848"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Reconstructed Input</a:t>
            </a:r>
            <a:endParaRPr lang="en-US" sz="800" dirty="0">
              <a:latin typeface="Roboto Condensed" panose="020B0604020202020204" charset="0"/>
              <a:ea typeface="Roboto Condensed" panose="020B0604020202020204" charset="0"/>
            </a:endParaRPr>
          </a:p>
        </p:txBody>
      </p:sp>
      <p:cxnSp>
        <p:nvCxnSpPr>
          <p:cNvPr id="14" name="Straight Arrow Connector 13"/>
          <p:cNvCxnSpPr>
            <a:stCxn id="9" idx="2"/>
          </p:cNvCxnSpPr>
          <p:nvPr/>
        </p:nvCxnSpPr>
        <p:spPr>
          <a:xfrm flipH="1">
            <a:off x="2285794" y="2854416"/>
            <a:ext cx="251151" cy="2159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1" idx="2"/>
          </p:cNvCxnSpPr>
          <p:nvPr/>
        </p:nvCxnSpPr>
        <p:spPr>
          <a:xfrm>
            <a:off x="2905846" y="2858977"/>
            <a:ext cx="288293" cy="21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p:cNvSpPr txBox="1"/>
              <p:nvPr/>
            </p:nvSpPr>
            <p:spPr>
              <a:xfrm>
                <a:off x="1574289" y="3403097"/>
                <a:ext cx="285227"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rPr>
                        <m:t>:</m:t>
                      </m:r>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1574289" y="3403097"/>
                <a:ext cx="285227" cy="215444"/>
              </a:xfrm>
              <a:prstGeom prst="rect">
                <a:avLst/>
              </a:prstGeom>
              <a:blipFill>
                <a:blip r:embed="rId6"/>
                <a:stretch>
                  <a:fillRect l="-8511"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1823038" y="3383503"/>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1823038" y="3383503"/>
                <a:ext cx="197222" cy="215444"/>
              </a:xfrm>
              <a:prstGeom prst="rect">
                <a:avLst/>
              </a:prstGeom>
              <a:blipFill>
                <a:blip r:embed="rId7"/>
                <a:stretch>
                  <a:fillRect l="-6250" r="-12500"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1978658" y="3403097"/>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a:off x="1978658" y="3403097"/>
                <a:ext cx="253941" cy="215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196989" y="3423105"/>
                <a:ext cx="20997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2196989" y="3423105"/>
                <a:ext cx="209979" cy="215444"/>
              </a:xfrm>
              <a:prstGeom prst="rect">
                <a:avLst/>
              </a:prstGeom>
              <a:blipFill>
                <a:blip r:embed="rId8"/>
                <a:stretch>
                  <a:fillRect l="-5714" r="-2857"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2873989" y="3403562"/>
                <a:ext cx="287747"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𝜓</m:t>
                      </m:r>
                      <m:r>
                        <a:rPr lang="en-US" b="0" i="1" smtClean="0">
                          <a:latin typeface="Cambria Math" panose="02040503050406030204" pitchFamily="18" charset="0"/>
                        </a:rPr>
                        <m:t>:</m:t>
                      </m:r>
                    </m:oMath>
                  </m:oMathPara>
                </a14:m>
                <a:endParaRPr lang="en-US" dirty="0"/>
              </a:p>
            </p:txBody>
          </p:sp>
        </mc:Choice>
        <mc:Fallback xmlns="">
          <p:sp>
            <p:nvSpPr>
              <p:cNvPr id="20" name="TextBox 19"/>
              <p:cNvSpPr txBox="1">
                <a:spLocks noRot="1" noChangeAspect="1" noMove="1" noResize="1" noEditPoints="1" noAdjustHandles="1" noChangeArrowheads="1" noChangeShapeType="1" noTextEdit="1"/>
              </p:cNvSpPr>
              <p:nvPr/>
            </p:nvSpPr>
            <p:spPr>
              <a:xfrm>
                <a:off x="2873989" y="3403562"/>
                <a:ext cx="287747" cy="215444"/>
              </a:xfrm>
              <a:prstGeom prst="rect">
                <a:avLst/>
              </a:prstGeom>
              <a:blipFill>
                <a:blip r:embed="rId9"/>
                <a:stretch>
                  <a:fillRect l="-8333"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01039" y="3417356"/>
                <a:ext cx="20997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𝐹</m:t>
                      </m:r>
                    </m:oMath>
                  </m:oMathPara>
                </a14:m>
                <a:endParaRPr lang="en-US" dirty="0"/>
              </a:p>
            </p:txBody>
          </p:sp>
        </mc:Choice>
        <mc:Fallback xmlns="">
          <p:sp>
            <p:nvSpPr>
              <p:cNvPr id="21" name="TextBox 20"/>
              <p:cNvSpPr txBox="1">
                <a:spLocks noRot="1" noChangeAspect="1" noMove="1" noResize="1" noEditPoints="1" noAdjustHandles="1" noChangeArrowheads="1" noChangeShapeType="1" noTextEdit="1"/>
              </p:cNvSpPr>
              <p:nvPr/>
            </p:nvSpPr>
            <p:spPr>
              <a:xfrm>
                <a:off x="3101039" y="3417356"/>
                <a:ext cx="209979" cy="215444"/>
              </a:xfrm>
              <a:prstGeom prst="rect">
                <a:avLst/>
              </a:prstGeom>
              <a:blipFill>
                <a:blip r:embed="rId8"/>
                <a:stretch>
                  <a:fillRect l="-5882" r="-5882" b="-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278358" y="3403562"/>
                <a:ext cx="25394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a:off x="3278358" y="3403562"/>
                <a:ext cx="253941" cy="21544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3491639" y="3388529"/>
                <a:ext cx="197222"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𝜒</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3491639" y="3388529"/>
                <a:ext cx="197222" cy="215444"/>
              </a:xfrm>
              <a:prstGeom prst="rect">
                <a:avLst/>
              </a:prstGeom>
              <a:blipFill>
                <a:blip r:embed="rId4"/>
                <a:stretch>
                  <a:fillRect l="-9375" r="-9375" b="-25714"/>
                </a:stretch>
              </a:blipFill>
            </p:spPr>
            <p:txBody>
              <a:bodyPr/>
              <a:lstStyle/>
              <a:p>
                <a:r>
                  <a:rPr lang="en-US">
                    <a:noFill/>
                  </a:rPr>
                  <a:t> </a:t>
                </a:r>
              </a:p>
            </p:txBody>
          </p:sp>
        </mc:Fallback>
      </mc:AlternateContent>
      <p:sp>
        <p:nvSpPr>
          <p:cNvPr id="24" name="TextBox 23"/>
          <p:cNvSpPr txBox="1"/>
          <p:nvPr/>
        </p:nvSpPr>
        <p:spPr>
          <a:xfrm>
            <a:off x="2268227" y="3782974"/>
            <a:ext cx="977573"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Latent Space</a:t>
            </a:r>
            <a:endParaRPr lang="en-US" sz="800" dirty="0">
              <a:latin typeface="Roboto Condensed" panose="020B0604020202020204" charset="0"/>
              <a:ea typeface="Roboto Condensed" panose="020B0604020202020204" charset="0"/>
            </a:endParaRPr>
          </a:p>
        </p:txBody>
      </p:sp>
      <p:cxnSp>
        <p:nvCxnSpPr>
          <p:cNvPr id="25" name="Straight Arrow Connector 24"/>
          <p:cNvCxnSpPr>
            <a:stCxn id="19" idx="2"/>
          </p:cNvCxnSpPr>
          <p:nvPr/>
        </p:nvCxnSpPr>
        <p:spPr>
          <a:xfrm>
            <a:off x="2301979" y="3638549"/>
            <a:ext cx="214165" cy="201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1779388" y="4283414"/>
                <a:ext cx="2214531"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 </m:t>
                      </m:r>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ea typeface="Cambria Math" panose="02040503050406030204" pitchFamily="18" charset="0"/>
                                </a:rPr>
                                <m:t>𝜒</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𝜓</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𝜊</m:t>
                              </m:r>
                              <m:r>
                                <a:rPr lang="en-US" i="1">
                                  <a:latin typeface="Cambria Math" panose="02040503050406030204" pitchFamily="18" charset="0"/>
                                  <a:ea typeface="Cambria Math" panose="02040503050406030204" pitchFamily="18" charset="0"/>
                                </a:rPr>
                                <m:t> </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𝜒</m:t>
                              </m:r>
                            </m:e>
                          </m:d>
                        </m:e>
                        <m:sup>
                          <m:r>
                            <a:rPr lang="en-US" b="0" i="1" smtClean="0">
                              <a:latin typeface="Cambria Math" panose="02040503050406030204" pitchFamily="18" charset="0"/>
                            </a:rPr>
                            <m:t>2</m:t>
                          </m:r>
                        </m:sup>
                      </m:sSup>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1779388" y="4283414"/>
                <a:ext cx="2214531" cy="215444"/>
              </a:xfrm>
              <a:prstGeom prst="rect">
                <a:avLst/>
              </a:prstGeom>
              <a:blipFill>
                <a:blip r:embed="rId10"/>
                <a:stretch>
                  <a:fillRect b="-34286"/>
                </a:stretch>
              </a:blipFill>
            </p:spPr>
            <p:txBody>
              <a:bodyPr/>
              <a:lstStyle/>
              <a:p>
                <a:r>
                  <a:rPr lang="en-US">
                    <a:noFill/>
                  </a:rPr>
                  <a:t> </a:t>
                </a:r>
              </a:p>
            </p:txBody>
          </p:sp>
        </mc:Fallback>
      </mc:AlternateContent>
      <p:sp>
        <p:nvSpPr>
          <p:cNvPr id="27" name="TextBox 26"/>
          <p:cNvSpPr txBox="1"/>
          <p:nvPr/>
        </p:nvSpPr>
        <p:spPr>
          <a:xfrm>
            <a:off x="1141639" y="4736656"/>
            <a:ext cx="1379816" cy="215444"/>
          </a:xfrm>
          <a:prstGeom prst="rect">
            <a:avLst/>
          </a:prstGeom>
          <a:noFill/>
        </p:spPr>
        <p:txBody>
          <a:bodyPr wrap="square" rtlCol="0">
            <a:spAutoFit/>
          </a:bodyPr>
          <a:lstStyle/>
          <a:p>
            <a:r>
              <a:rPr lang="en-US" sz="800" dirty="0" smtClean="0">
                <a:latin typeface="Roboto Condensed" panose="020B0604020202020204" charset="0"/>
                <a:ea typeface="Roboto Condensed" panose="020B0604020202020204" charset="0"/>
              </a:rPr>
              <a:t>Reconstructed Error</a:t>
            </a:r>
            <a:endParaRPr lang="en-US" sz="800" dirty="0">
              <a:latin typeface="Roboto Condensed" panose="020B0604020202020204" charset="0"/>
              <a:ea typeface="Roboto Condensed" panose="020B0604020202020204" charset="0"/>
            </a:endParaRPr>
          </a:p>
        </p:txBody>
      </p:sp>
      <p:cxnSp>
        <p:nvCxnSpPr>
          <p:cNvPr id="28" name="Straight Arrow Connector 27"/>
          <p:cNvCxnSpPr>
            <a:endCxn id="27" idx="0"/>
          </p:cNvCxnSpPr>
          <p:nvPr/>
        </p:nvCxnSpPr>
        <p:spPr>
          <a:xfrm flipH="1">
            <a:off x="1831547" y="4453881"/>
            <a:ext cx="247299" cy="282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endCxn id="21" idx="2"/>
          </p:cNvCxnSpPr>
          <p:nvPr/>
        </p:nvCxnSpPr>
        <p:spPr>
          <a:xfrm flipV="1">
            <a:off x="2873990" y="3632800"/>
            <a:ext cx="332039" cy="2071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
        <p:nvSpPr>
          <p:cNvPr id="31" name="Text Placeholder 2"/>
          <p:cNvSpPr>
            <a:spLocks noGrp="1"/>
          </p:cNvSpPr>
          <p:nvPr>
            <p:ph type="body" idx="1"/>
          </p:nvPr>
        </p:nvSpPr>
        <p:spPr>
          <a:xfrm>
            <a:off x="448689" y="1428810"/>
            <a:ext cx="4368010" cy="1725817"/>
          </a:xfrm>
        </p:spPr>
        <p:txBody>
          <a:bodyPr/>
          <a:lstStyle/>
          <a:p>
            <a:pPr algn="just">
              <a:spcBef>
                <a:spcPts val="0"/>
              </a:spcBef>
              <a:buClrTx/>
              <a:buSzPct val="100000"/>
            </a:pPr>
            <a:r>
              <a:rPr lang="en-US" sz="1000" dirty="0"/>
              <a:t>LSTM network (a Deep Neural Network) is typically used for modelling sequence data, which efficiently handles the dependencies within a sequence.</a:t>
            </a:r>
          </a:p>
          <a:p>
            <a:pPr algn="just">
              <a:spcBef>
                <a:spcPts val="0"/>
              </a:spcBef>
              <a:buClrTx/>
              <a:buSzPct val="100000"/>
            </a:pPr>
            <a:endParaRPr lang="en-US" sz="500" dirty="0"/>
          </a:p>
          <a:p>
            <a:pPr algn="just">
              <a:spcBef>
                <a:spcPts val="0"/>
              </a:spcBef>
              <a:buClrTx/>
              <a:buSzPct val="100000"/>
            </a:pPr>
            <a:r>
              <a:rPr lang="en-US" sz="1000" dirty="0"/>
              <a:t>The goal of the Autoencoder is to learn the time-series structure by minimizing the reconstruction error (the mean square error between input data and reconstructed data) for all the inputs.</a:t>
            </a:r>
          </a:p>
        </p:txBody>
      </p:sp>
    </p:spTree>
    <p:extLst>
      <p:ext uri="{BB962C8B-B14F-4D97-AF65-F5344CB8AC3E}">
        <p14:creationId xmlns:p14="http://schemas.microsoft.com/office/powerpoint/2010/main" val="3798486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10</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Tree>
    <p:extLst>
      <p:ext uri="{BB962C8B-B14F-4D97-AF65-F5344CB8AC3E}">
        <p14:creationId xmlns:p14="http://schemas.microsoft.com/office/powerpoint/2010/main" val="40965637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lvl="0"/>
            <a:r>
              <a:rPr lang="en" dirty="0" smtClean="0"/>
              <a:t>10</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Tree>
    <p:extLst>
      <p:ext uri="{BB962C8B-B14F-4D97-AF65-F5344CB8AC3E}">
        <p14:creationId xmlns:p14="http://schemas.microsoft.com/office/powerpoint/2010/main" val="29744825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lvl="0"/>
            <a:r>
              <a:rPr lang="en" dirty="0" smtClean="0"/>
              <a:t>10</a:t>
            </a:r>
            <a:endParaRPr lang="en" dirty="0"/>
          </a:p>
        </p:txBody>
      </p:sp>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
        <p:nvSpPr>
          <p:cNvPr id="4" name="Rounded Rectangle 3"/>
          <p:cNvSpPr/>
          <p:nvPr/>
        </p:nvSpPr>
        <p:spPr>
          <a:xfrm>
            <a:off x="532081" y="2963058"/>
            <a:ext cx="3894667" cy="160191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Intuition behind the anomaly detection</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Autoencoder is only shown the normal instances during the training phase and learned to reconstruct them. </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When an anomalous sequence is given as an input to the Autoencoder, it will not be able to reconstruct it accurately, and hence would lead to higher reconstruction errors in comparison to the normal sequences.</a:t>
            </a:r>
          </a:p>
        </p:txBody>
      </p:sp>
    </p:spTree>
    <p:extLst>
      <p:ext uri="{BB962C8B-B14F-4D97-AF65-F5344CB8AC3E}">
        <p14:creationId xmlns:p14="http://schemas.microsoft.com/office/powerpoint/2010/main" val="24409310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Ransomware??</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3</a:t>
            </a:r>
            <a:endParaRPr lang="en" dirty="0"/>
          </a:p>
        </p:txBody>
      </p:sp>
      <p:pic>
        <p:nvPicPr>
          <p:cNvPr id="8" name="Content Placeholder 9" descr="ransomware_1"/>
          <p:cNvPicPr preferRelativeResize="0">
            <a:picLocks/>
          </p:cNvPicPr>
          <p:nvPr/>
        </p:nvPicPr>
        <p:blipFill>
          <a:blip r:embed="rId2"/>
          <a:stretch>
            <a:fillRect/>
          </a:stretch>
        </p:blipFill>
        <p:spPr>
          <a:xfrm>
            <a:off x="477788" y="2642319"/>
            <a:ext cx="914400" cy="914400"/>
          </a:xfrm>
          <a:prstGeom prst="rect">
            <a:avLst/>
          </a:prstGeom>
          <a:noFill/>
          <a:ln>
            <a:noFill/>
          </a:ln>
        </p:spPr>
      </p:pic>
      <p:pic>
        <p:nvPicPr>
          <p:cNvPr id="9" name="Content Placeholder 10" descr="ransomware-phishing-email-attacks-623x410"/>
          <p:cNvPicPr>
            <a:picLocks/>
          </p:cNvPicPr>
          <p:nvPr/>
        </p:nvPicPr>
        <p:blipFill>
          <a:blip r:embed="rId3"/>
          <a:stretch>
            <a:fillRect/>
          </a:stretch>
        </p:blipFill>
        <p:spPr>
          <a:xfrm>
            <a:off x="487391" y="3737021"/>
            <a:ext cx="914400" cy="914400"/>
          </a:xfrm>
          <a:prstGeom prst="rect">
            <a:avLst/>
          </a:prstGeom>
          <a:noFill/>
          <a:ln>
            <a:noFill/>
          </a:ln>
        </p:spPr>
      </p:pic>
      <p:sp>
        <p:nvSpPr>
          <p:cNvPr id="10" name="Text Box 5"/>
          <p:cNvSpPr txBox="1"/>
          <p:nvPr/>
        </p:nvSpPr>
        <p:spPr>
          <a:xfrm>
            <a:off x="287593" y="1523298"/>
            <a:ext cx="2638487" cy="938719"/>
          </a:xfrm>
          <a:prstGeom prst="rect">
            <a:avLst/>
          </a:prstGeom>
          <a:solidFill>
            <a:srgbClr val="3F5378"/>
          </a:solidFill>
          <a:ln w="19050">
            <a:solidFill>
              <a:srgbClr val="C7D3E6"/>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pPr algn="just"/>
            <a:r>
              <a:rPr lang="en-GB" altLang="en-US" sz="1100" dirty="0">
                <a:solidFill>
                  <a:schemeClr val="bg1"/>
                </a:solidFill>
                <a:latin typeface="Roboto Condensed" panose="020B0604020202020204" charset="0"/>
                <a:ea typeface="Roboto Condensed" panose="020B0604020202020204" charset="0"/>
              </a:rPr>
              <a:t>Ransomware is a type of malicious software from </a:t>
            </a:r>
            <a:r>
              <a:rPr lang="en-GB" altLang="en-US" sz="1100" dirty="0" err="1">
                <a:solidFill>
                  <a:schemeClr val="bg1"/>
                </a:solidFill>
                <a:latin typeface="Roboto Condensed" panose="020B0604020202020204" charset="0"/>
                <a:ea typeface="Roboto Condensed" panose="020B0604020202020204" charset="0"/>
              </a:rPr>
              <a:t>cryptovirology</a:t>
            </a:r>
            <a:r>
              <a:rPr lang="en-GB" altLang="en-US" sz="1100" dirty="0">
                <a:solidFill>
                  <a:schemeClr val="bg1"/>
                </a:solidFill>
                <a:latin typeface="Roboto Condensed" panose="020B0604020202020204" charset="0"/>
                <a:ea typeface="Roboto Condensed" panose="020B0604020202020204" charset="0"/>
              </a:rPr>
              <a:t> that encrypts certain file types on infected systems and forces users to pay the ransom through certain online payment methods to get a decrypt key.</a:t>
            </a:r>
          </a:p>
        </p:txBody>
      </p:sp>
      <p:pic>
        <p:nvPicPr>
          <p:cNvPr id="11" name="Picture 10" descr="blog_main_tourism2"/>
          <p:cNvPicPr/>
          <p:nvPr/>
        </p:nvPicPr>
        <p:blipFill>
          <a:blip r:embed="rId4"/>
          <a:stretch>
            <a:fillRect/>
          </a:stretch>
        </p:blipFill>
        <p:spPr>
          <a:xfrm>
            <a:off x="1843431" y="3172375"/>
            <a:ext cx="914400" cy="914400"/>
          </a:xfrm>
          <a:prstGeom prst="rect">
            <a:avLst/>
          </a:prstGeom>
        </p:spPr>
      </p:pic>
      <p:sp>
        <p:nvSpPr>
          <p:cNvPr id="13" name="TextBox 12"/>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43684" y="1992657"/>
            <a:ext cx="3657981" cy="2057615"/>
          </a:xfrm>
          <a:prstGeom prst="rect">
            <a:avLst/>
          </a:prstGeom>
        </p:spPr>
      </p:pic>
    </p:spTree>
    <p:extLst>
      <p:ext uri="{BB962C8B-B14F-4D97-AF65-F5344CB8AC3E}">
        <p14:creationId xmlns:p14="http://schemas.microsoft.com/office/powerpoint/2010/main" val="679997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Step: Detecting the </a:t>
            </a:r>
            <a:r>
              <a:rPr lang="en-US" dirty="0" smtClean="0"/>
              <a:t>Anomaly</a:t>
            </a:r>
            <a:endParaRPr lang="en-US" dirty="0"/>
          </a:p>
        </p:txBody>
      </p:sp>
      <p:sp>
        <p:nvSpPr>
          <p:cNvPr id="5" name="Slide Number Placeholder 4"/>
          <p:cNvSpPr>
            <a:spLocks noGrp="1"/>
          </p:cNvSpPr>
          <p:nvPr>
            <p:ph type="sldNum" idx="12"/>
          </p:nvPr>
        </p:nvSpPr>
        <p:spPr/>
        <p:txBody>
          <a:bodyPr/>
          <a:lstStyle/>
          <a:p>
            <a:pPr lvl="0"/>
            <a:r>
              <a:rPr lang="en" dirty="0" smtClean="0"/>
              <a:t>10</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3424" y="3169675"/>
            <a:ext cx="1827661" cy="11669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2" y="1584680"/>
            <a:ext cx="1827444" cy="118475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614" y="3169835"/>
            <a:ext cx="1828799" cy="11849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575"/>
            <a:ext cx="1827627" cy="1185123"/>
          </a:xfrm>
          <a:prstGeom prst="rect">
            <a:avLst/>
          </a:prstGeom>
        </p:spPr>
      </p:pic>
      <p:sp>
        <p:nvSpPr>
          <p:cNvPr id="10" name="TextBox 9"/>
          <p:cNvSpPr txBox="1"/>
          <p:nvPr/>
        </p:nvSpPr>
        <p:spPr>
          <a:xfrm>
            <a:off x="532082" y="1584575"/>
            <a:ext cx="3894667" cy="938719"/>
          </a:xfrm>
          <a:prstGeom prst="rect">
            <a:avLst/>
          </a:prstGeom>
          <a:noFill/>
        </p:spPr>
        <p:txBody>
          <a:bodyPr wrap="square" rtlCol="0">
            <a:spAutoFit/>
          </a:bodyPr>
          <a:lstStyle/>
          <a:p>
            <a:pPr algn="just"/>
            <a:r>
              <a:rPr lang="en-US" sz="1000" dirty="0">
                <a:solidFill>
                  <a:srgbClr val="263248"/>
                </a:solidFill>
                <a:latin typeface="Roboto Condensed" panose="020B0604020202020204" charset="0"/>
                <a:ea typeface="Roboto Condensed" panose="020B0604020202020204" charset="0"/>
                <a:sym typeface="+mn-ea"/>
              </a:rPr>
              <a:t>We collect performance counter data by sliding the observation window after each interval of 10ms and model the normal system behavior using an LSTM based Autoencoder</a:t>
            </a:r>
            <a:r>
              <a:rPr lang="en-US" sz="1000" dirty="0" smtClean="0">
                <a:solidFill>
                  <a:srgbClr val="263248"/>
                </a:solidFill>
                <a:latin typeface="Roboto Condensed" panose="020B0604020202020204" charset="0"/>
                <a:ea typeface="Roboto Condensed" panose="020B0604020202020204" charset="0"/>
                <a:sym typeface="+mn-ea"/>
              </a:rPr>
              <a:t>.</a:t>
            </a:r>
          </a:p>
          <a:p>
            <a:pPr algn="just"/>
            <a:endParaRPr lang="en-US" sz="500" dirty="0">
              <a:solidFill>
                <a:srgbClr val="263248"/>
              </a:solidFill>
              <a:latin typeface="Roboto Condensed" panose="020B0604020202020204" charset="0"/>
              <a:ea typeface="Roboto Condensed" panose="020B0604020202020204" charset="0"/>
              <a:sym typeface="+mn-ea"/>
            </a:endParaRPr>
          </a:p>
          <a:p>
            <a:pPr algn="just"/>
            <a:r>
              <a:rPr lang="en-US" sz="1000" dirty="0">
                <a:solidFill>
                  <a:srgbClr val="263248"/>
                </a:solidFill>
                <a:latin typeface="Roboto Condensed" panose="020B0604020202020204" charset="0"/>
                <a:ea typeface="Roboto Condensed" panose="020B0604020202020204" charset="0"/>
                <a:sym typeface="+mn-ea"/>
              </a:rPr>
              <a:t>Threshold is calculated by 3σ analysis on the </a:t>
            </a:r>
            <a:r>
              <a:rPr lang="en-US" sz="1000" dirty="0" smtClean="0">
                <a:solidFill>
                  <a:srgbClr val="263248"/>
                </a:solidFill>
                <a:latin typeface="Roboto Condensed" panose="020B0604020202020204" charset="0"/>
                <a:ea typeface="Roboto Condensed" panose="020B0604020202020204" charset="0"/>
                <a:sym typeface="+mn-ea"/>
              </a:rPr>
              <a:t>reconstruction errors of normal behavior.</a:t>
            </a:r>
          </a:p>
        </p:txBody>
      </p:sp>
      <p:sp>
        <p:nvSpPr>
          <p:cNvPr id="3" name="Rounded Rectangle 2"/>
          <p:cNvSpPr/>
          <p:nvPr/>
        </p:nvSpPr>
        <p:spPr>
          <a:xfrm>
            <a:off x="532081" y="2602470"/>
            <a:ext cx="3894667" cy="1319823"/>
          </a:xfrm>
          <a:prstGeom prst="roundRect">
            <a:avLst/>
          </a:prstGeom>
          <a:solidFill>
            <a:srgbClr val="FF9800"/>
          </a:solid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Advantages of modeling normal behavior</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model the behavior of ransomware as there can be new ransomware at any point of time.</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We do not need to label the dataset as any behavior higher than the normal behavior by a threshold can be treated as anomaly.</a:t>
            </a:r>
          </a:p>
        </p:txBody>
      </p:sp>
      <p:sp>
        <p:nvSpPr>
          <p:cNvPr id="4" name="Rounded Rectangle 3"/>
          <p:cNvSpPr/>
          <p:nvPr/>
        </p:nvSpPr>
        <p:spPr>
          <a:xfrm>
            <a:off x="532081" y="2963058"/>
            <a:ext cx="3894667" cy="1601919"/>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Intuition behind the anomaly detection</a:t>
            </a: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Autoencoder is only shown the normal instances during the training phase and learned to reconstruct them. </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When an anomalous sequence is given as an input to the Autoencoder, it will not be able to reconstruct it accurately, and hence would lead to higher reconstruction errors in comparison to the normal sequences.</a:t>
            </a:r>
          </a:p>
        </p:txBody>
      </p:sp>
    </p:spTree>
    <p:extLst>
      <p:ext uri="{BB962C8B-B14F-4D97-AF65-F5344CB8AC3E}">
        <p14:creationId xmlns:p14="http://schemas.microsoft.com/office/powerpoint/2010/main" val="6029224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r>
              <a:rPr lang="en-US" sz="1000" dirty="0" smtClean="0"/>
              <a:t>.</a:t>
            </a:r>
            <a:endParaRPr lang="en-US" sz="1000" dirty="0"/>
          </a:p>
        </p:txBody>
      </p:sp>
      <p:sp>
        <p:nvSpPr>
          <p:cNvPr id="5" name="Slide Number Placeholder 4"/>
          <p:cNvSpPr>
            <a:spLocks noGrp="1"/>
          </p:cNvSpPr>
          <p:nvPr>
            <p:ph type="sldNum" idx="12"/>
          </p:nvPr>
        </p:nvSpPr>
        <p:spPr/>
        <p:txBody>
          <a:bodyPr/>
          <a:lstStyle/>
          <a:p>
            <a:pPr lvl="0"/>
            <a:r>
              <a:rPr lang="en" dirty="0" smtClean="0"/>
              <a:t>11</a:t>
            </a:r>
            <a:endParaRPr lang="en" dirty="0"/>
          </a:p>
        </p:txBody>
      </p:sp>
    </p:spTree>
    <p:extLst>
      <p:ext uri="{BB962C8B-B14F-4D97-AF65-F5344CB8AC3E}">
        <p14:creationId xmlns:p14="http://schemas.microsoft.com/office/powerpoint/2010/main" val="36314460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p>
          <a:p>
            <a:pPr algn="just">
              <a:buClrTx/>
              <a:buSzPct val="100000"/>
            </a:pPr>
            <a:endParaRPr lang="en-US" sz="1000" dirty="0"/>
          </a:p>
          <a:p>
            <a:pPr algn="just">
              <a:buClrTx/>
              <a:buSzPct val="100000"/>
            </a:pPr>
            <a:r>
              <a:rPr lang="en-US" sz="1000" dirty="0"/>
              <a:t>The execution behavior of these benchmark suites are significantly different from the normal observations along with </a:t>
            </a:r>
            <a:r>
              <a:rPr lang="en-US" sz="1000" dirty="0" smtClean="0"/>
              <a:t>the </a:t>
            </a:r>
            <a:r>
              <a:rPr lang="en-US" sz="1000" dirty="0"/>
              <a:t>ransomware programs</a:t>
            </a:r>
            <a:r>
              <a:rPr lang="en-US" sz="1000" dirty="0" smtClean="0"/>
              <a:t>.</a:t>
            </a:r>
            <a:endParaRPr lang="en-US" sz="1000" dirty="0"/>
          </a:p>
        </p:txBody>
      </p:sp>
      <p:sp>
        <p:nvSpPr>
          <p:cNvPr id="5" name="Slide Number Placeholder 4"/>
          <p:cNvSpPr>
            <a:spLocks noGrp="1"/>
          </p:cNvSpPr>
          <p:nvPr>
            <p:ph type="sldNum" idx="12"/>
          </p:nvPr>
        </p:nvSpPr>
        <p:spPr/>
        <p:txBody>
          <a:bodyPr/>
          <a:lstStyle/>
          <a:p>
            <a:pPr lvl="0"/>
            <a:r>
              <a:rPr lang="en" dirty="0" smtClean="0"/>
              <a:t>11</a:t>
            </a:r>
            <a:endParaRPr lang="en" dirty="0"/>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6694569" y="1548859"/>
            <a:ext cx="1828800" cy="1166978"/>
          </a:xfrm>
          <a:prstGeom prst="rect">
            <a:avLst/>
          </a:prstGeom>
        </p:spPr>
      </p:pic>
      <p:pic>
        <p:nvPicPr>
          <p:cNvPr id="7" name="Picture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694569" y="2957777"/>
            <a:ext cx="1828800" cy="1176570"/>
          </a:xfrm>
          <a:prstGeom prst="rect">
            <a:avLst/>
          </a:prstGeom>
        </p:spPr>
      </p:pic>
      <p:pic>
        <p:nvPicPr>
          <p:cNvPr id="8" name="Picture 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574400" y="1537988"/>
            <a:ext cx="1738343" cy="1188720"/>
          </a:xfrm>
          <a:prstGeom prst="rect">
            <a:avLst/>
          </a:prstGeom>
        </p:spPr>
      </p:pic>
      <p:pic>
        <p:nvPicPr>
          <p:cNvPr id="9" name="Picture 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529172" y="2963742"/>
            <a:ext cx="1828800" cy="1164640"/>
          </a:xfrm>
          <a:prstGeom prst="rect">
            <a:avLst/>
          </a:prstGeom>
        </p:spPr>
      </p:pic>
    </p:spTree>
    <p:extLst>
      <p:ext uri="{BB962C8B-B14F-4D97-AF65-F5344CB8AC3E}">
        <p14:creationId xmlns:p14="http://schemas.microsoft.com/office/powerpoint/2010/main" val="18957914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good is reconstruction error as a decider</a:t>
            </a:r>
            <a:r>
              <a:rPr lang="en-US" dirty="0" smtClean="0"/>
              <a:t>??</a:t>
            </a:r>
            <a:endParaRPr lang="en-US" dirty="0"/>
          </a:p>
        </p:txBody>
      </p:sp>
      <p:sp>
        <p:nvSpPr>
          <p:cNvPr id="3" name="Text Placeholder 2"/>
          <p:cNvSpPr>
            <a:spLocks noGrp="1"/>
          </p:cNvSpPr>
          <p:nvPr>
            <p:ph type="body" idx="1"/>
          </p:nvPr>
        </p:nvSpPr>
        <p:spPr>
          <a:xfrm>
            <a:off x="426262" y="1537988"/>
            <a:ext cx="3766313" cy="2724300"/>
          </a:xfrm>
        </p:spPr>
        <p:txBody>
          <a:bodyPr/>
          <a:lstStyle/>
          <a:p>
            <a:pPr algn="just">
              <a:buClrTx/>
              <a:buSzPct val="100000"/>
            </a:pPr>
            <a:r>
              <a:rPr lang="en-US" sz="1000" dirty="0"/>
              <a:t>The analysis of </a:t>
            </a:r>
            <a:r>
              <a:rPr lang="en-US" sz="1000" dirty="0" smtClean="0"/>
              <a:t>different benign benchmark programs like: SPEC 2006, </a:t>
            </a:r>
            <a:r>
              <a:rPr lang="en-US" sz="1000" dirty="0" err="1" smtClean="0"/>
              <a:t>CHStone</a:t>
            </a:r>
            <a:r>
              <a:rPr lang="en-US" sz="1000" dirty="0" smtClean="0"/>
              <a:t>, </a:t>
            </a:r>
            <a:r>
              <a:rPr lang="en-US" sz="1000" dirty="0" err="1" smtClean="0"/>
              <a:t>UnixBench</a:t>
            </a:r>
            <a:r>
              <a:rPr lang="en-US" sz="1000" dirty="0" smtClean="0"/>
              <a:t>, </a:t>
            </a:r>
            <a:r>
              <a:rPr lang="en-US" sz="1000" dirty="0" err="1" smtClean="0"/>
              <a:t>LMBench</a:t>
            </a:r>
            <a:r>
              <a:rPr lang="en-US" sz="1000" dirty="0" smtClean="0"/>
              <a:t> show </a:t>
            </a:r>
            <a:r>
              <a:rPr lang="en-US" sz="1000" dirty="0"/>
              <a:t>different results.</a:t>
            </a:r>
          </a:p>
          <a:p>
            <a:pPr algn="just">
              <a:buClrTx/>
              <a:buSzPct val="100000"/>
            </a:pPr>
            <a:endParaRPr lang="en-US" sz="1000" dirty="0"/>
          </a:p>
          <a:p>
            <a:pPr algn="just">
              <a:buClrTx/>
              <a:buSzPct val="100000"/>
            </a:pPr>
            <a:r>
              <a:rPr lang="en-US" sz="1000" dirty="0"/>
              <a:t>The execution behavior of these benchmark suites are significantly different from the normal observations along with </a:t>
            </a:r>
            <a:r>
              <a:rPr lang="en-US" sz="1000" dirty="0" smtClean="0"/>
              <a:t>the </a:t>
            </a:r>
            <a:r>
              <a:rPr lang="en-US" sz="1000" dirty="0"/>
              <a:t>ransomware programs</a:t>
            </a:r>
            <a:r>
              <a:rPr lang="en-US" sz="1000" dirty="0" smtClean="0"/>
              <a:t>.</a:t>
            </a:r>
            <a:endParaRPr lang="en-US" sz="1000" dirty="0"/>
          </a:p>
        </p:txBody>
      </p:sp>
      <p:sp>
        <p:nvSpPr>
          <p:cNvPr id="5" name="Slide Number Placeholder 4"/>
          <p:cNvSpPr>
            <a:spLocks noGrp="1"/>
          </p:cNvSpPr>
          <p:nvPr>
            <p:ph type="sldNum" idx="12"/>
          </p:nvPr>
        </p:nvSpPr>
        <p:spPr/>
        <p:txBody>
          <a:bodyPr/>
          <a:lstStyle/>
          <a:p>
            <a:pPr lvl="0"/>
            <a:r>
              <a:rPr lang="en" dirty="0" smtClean="0"/>
              <a:t>11</a:t>
            </a:r>
            <a:endParaRPr lang="en" dirty="0"/>
          </a:p>
        </p:txBody>
      </p:sp>
      <p:pic>
        <p:nvPicPr>
          <p:cNvPr id="6" name="Picture 5"/>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6694569" y="1548859"/>
            <a:ext cx="1828800" cy="1166978"/>
          </a:xfrm>
          <a:prstGeom prst="rect">
            <a:avLst/>
          </a:prstGeom>
        </p:spPr>
      </p:pic>
      <p:pic>
        <p:nvPicPr>
          <p:cNvPr id="7" name="Picture 6"/>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6694569" y="2957777"/>
            <a:ext cx="1828800" cy="1176570"/>
          </a:xfrm>
          <a:prstGeom prst="rect">
            <a:avLst/>
          </a:prstGeom>
        </p:spPr>
      </p:pic>
      <p:pic>
        <p:nvPicPr>
          <p:cNvPr id="8" name="Picture 7"/>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4574400" y="1537988"/>
            <a:ext cx="1738343" cy="1188720"/>
          </a:xfrm>
          <a:prstGeom prst="rect">
            <a:avLst/>
          </a:prstGeom>
        </p:spPr>
      </p:pic>
      <p:pic>
        <p:nvPicPr>
          <p:cNvPr id="9" name="Picture 8"/>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529172" y="2963742"/>
            <a:ext cx="1828800" cy="1164640"/>
          </a:xfrm>
          <a:prstGeom prst="rect">
            <a:avLst/>
          </a:prstGeom>
        </p:spPr>
      </p:pic>
      <p:sp>
        <p:nvSpPr>
          <p:cNvPr id="11" name="Rounded Rectangle 10"/>
          <p:cNvSpPr/>
          <p:nvPr/>
        </p:nvSpPr>
        <p:spPr>
          <a:xfrm>
            <a:off x="600748" y="3450004"/>
            <a:ext cx="3760125" cy="678378"/>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Only the reconstruction error is </a:t>
            </a:r>
            <a:r>
              <a:rPr lang="en-US" alt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not enough</a:t>
            </a:r>
            <a:r>
              <a:rPr lang="en-US" altLang="en-US" sz="1000" dirty="0">
                <a:latin typeface="Roboto Condensed" panose="020B0604020202020204" charset="0"/>
                <a:ea typeface="Roboto Condensed" panose="020B0604020202020204" charset="0"/>
                <a:sym typeface="+mn-ea"/>
              </a:rPr>
              <a:t> for detecting Ransomware, since benign benchmark programs also act as anomalies.</a:t>
            </a:r>
          </a:p>
        </p:txBody>
      </p:sp>
    </p:spTree>
    <p:extLst>
      <p:ext uri="{BB962C8B-B14F-4D97-AF65-F5344CB8AC3E}">
        <p14:creationId xmlns:p14="http://schemas.microsoft.com/office/powerpoint/2010/main" val="26191295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lvl="0"/>
            <a:r>
              <a:rPr lang="en" dirty="0" smtClean="0"/>
              <a:t>12</a:t>
            </a:r>
            <a:endParaRPr lang="en" dirty="0"/>
          </a:p>
        </p:txBody>
      </p:sp>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Tree>
    <p:extLst>
      <p:ext uri="{BB962C8B-B14F-4D97-AF65-F5344CB8AC3E}">
        <p14:creationId xmlns:p14="http://schemas.microsoft.com/office/powerpoint/2010/main" val="8704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lvl="0"/>
            <a:r>
              <a:rPr lang="en" dirty="0" smtClean="0"/>
              <a:t>12</a:t>
            </a:r>
            <a:endParaRPr lang="en" dirty="0"/>
          </a:p>
        </p:txBody>
      </p:sp>
      <p:pic>
        <p:nvPicPr>
          <p:cNvPr id="7" name="Picture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41079" y="1529442"/>
            <a:ext cx="1856232" cy="1627632"/>
          </a:xfrm>
          <a:prstGeom prst="rect">
            <a:avLst/>
          </a:prstGeom>
        </p:spPr>
      </p:pic>
      <p:pic>
        <p:nvPicPr>
          <p:cNvPr id="8" name="Picture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233064" y="1529442"/>
            <a:ext cx="1856232" cy="1627632"/>
          </a:xfrm>
          <a:prstGeom prst="rect">
            <a:avLst/>
          </a:prstGeom>
        </p:spPr>
      </p:pic>
      <p:pic>
        <p:nvPicPr>
          <p:cNvPr id="9" name="Picture 8"/>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69195" y="3157074"/>
            <a:ext cx="1856232" cy="1627632"/>
          </a:xfrm>
          <a:prstGeom prst="rect">
            <a:avLst/>
          </a:prstGeom>
        </p:spPr>
      </p:pic>
      <p:pic>
        <p:nvPicPr>
          <p:cNvPr id="10" name="Picture 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325048" y="1529442"/>
            <a:ext cx="1856232" cy="1627632"/>
          </a:xfrm>
          <a:prstGeom prst="rect">
            <a:avLst/>
          </a:prstGeom>
        </p:spPr>
      </p:pic>
      <p:pic>
        <p:nvPicPr>
          <p:cNvPr id="11" name="Picture 10"/>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161180" y="3166668"/>
            <a:ext cx="1856232" cy="1627632"/>
          </a:xfrm>
          <a:prstGeom prst="rect">
            <a:avLst/>
          </a:prstGeom>
        </p:spPr>
      </p:pic>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Tree>
    <p:extLst>
      <p:ext uri="{BB962C8B-B14F-4D97-AF65-F5344CB8AC3E}">
        <p14:creationId xmlns:p14="http://schemas.microsoft.com/office/powerpoint/2010/main" val="408481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078" y="392575"/>
            <a:ext cx="6040201" cy="766200"/>
          </a:xfrm>
        </p:spPr>
        <p:txBody>
          <a:bodyPr/>
          <a:lstStyle/>
          <a:p>
            <a:r>
              <a:rPr lang="en-US" dirty="0"/>
              <a:t>Utilizing the fact of </a:t>
            </a:r>
            <a:r>
              <a:rPr lang="en-US" dirty="0" smtClean="0"/>
              <a:t>Repeated Encryption </a:t>
            </a:r>
            <a:r>
              <a:rPr lang="en-US" dirty="0"/>
              <a:t>of </a:t>
            </a:r>
            <a:r>
              <a:rPr lang="en-US" dirty="0" smtClean="0"/>
              <a:t>Ransomwares</a:t>
            </a:r>
            <a:endParaRPr lang="en-US" dirty="0"/>
          </a:p>
        </p:txBody>
      </p:sp>
      <p:sp>
        <p:nvSpPr>
          <p:cNvPr id="5" name="Slide Number Placeholder 4"/>
          <p:cNvSpPr>
            <a:spLocks noGrp="1"/>
          </p:cNvSpPr>
          <p:nvPr>
            <p:ph type="sldNum" idx="12"/>
          </p:nvPr>
        </p:nvSpPr>
        <p:spPr/>
        <p:txBody>
          <a:bodyPr/>
          <a:lstStyle/>
          <a:p>
            <a:pPr lvl="0"/>
            <a:r>
              <a:rPr lang="en" dirty="0" smtClean="0"/>
              <a:t>12</a:t>
            </a:r>
            <a:endParaRPr lang="en" dirty="0"/>
          </a:p>
        </p:txBody>
      </p:sp>
      <p:pic>
        <p:nvPicPr>
          <p:cNvPr id="7" name="Picture 6"/>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141079" y="1529442"/>
            <a:ext cx="1856232" cy="1627632"/>
          </a:xfrm>
          <a:prstGeom prst="rect">
            <a:avLst/>
          </a:prstGeom>
        </p:spPr>
      </p:pic>
      <p:pic>
        <p:nvPicPr>
          <p:cNvPr id="8" name="Picture 7"/>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2233064" y="1529442"/>
            <a:ext cx="1856232" cy="1627632"/>
          </a:xfrm>
          <a:prstGeom prst="rect">
            <a:avLst/>
          </a:prstGeom>
        </p:spPr>
      </p:pic>
      <p:pic>
        <p:nvPicPr>
          <p:cNvPr id="9" name="Picture 8"/>
          <p:cNvPicPr preferRelativeResize="0">
            <a:picLocks/>
          </p:cNvPicPr>
          <p:nvPr/>
        </p:nvPicPr>
        <p:blipFill>
          <a:blip r:embed="rId4">
            <a:extLst>
              <a:ext uri="{28A0092B-C50C-407E-A947-70E740481C1C}">
                <a14:useLocalDpi xmlns:a14="http://schemas.microsoft.com/office/drawing/2010/main" val="0"/>
              </a:ext>
            </a:extLst>
          </a:blip>
          <a:stretch>
            <a:fillRect/>
          </a:stretch>
        </p:blipFill>
        <p:spPr>
          <a:xfrm>
            <a:off x="1069195" y="3157074"/>
            <a:ext cx="1856232" cy="1627632"/>
          </a:xfrm>
          <a:prstGeom prst="rect">
            <a:avLst/>
          </a:prstGeom>
        </p:spPr>
      </p:pic>
      <p:pic>
        <p:nvPicPr>
          <p:cNvPr id="10" name="Picture 9"/>
          <p:cNvPicPr preferRelativeResize="0">
            <a:picLocks/>
          </p:cNvPicPr>
          <p:nvPr/>
        </p:nvPicPr>
        <p:blipFill>
          <a:blip r:embed="rId5">
            <a:extLst>
              <a:ext uri="{28A0092B-C50C-407E-A947-70E740481C1C}">
                <a14:useLocalDpi xmlns:a14="http://schemas.microsoft.com/office/drawing/2010/main" val="0"/>
              </a:ext>
            </a:extLst>
          </a:blip>
          <a:stretch>
            <a:fillRect/>
          </a:stretch>
        </p:blipFill>
        <p:spPr>
          <a:xfrm>
            <a:off x="4325048" y="1529442"/>
            <a:ext cx="1856232" cy="1627632"/>
          </a:xfrm>
          <a:prstGeom prst="rect">
            <a:avLst/>
          </a:prstGeom>
        </p:spPr>
      </p:pic>
      <p:pic>
        <p:nvPicPr>
          <p:cNvPr id="11" name="Picture 10"/>
          <p:cNvPicPr preferRelativeResize="0">
            <a:picLocks/>
          </p:cNvPicPr>
          <p:nvPr/>
        </p:nvPicPr>
        <p:blipFill>
          <a:blip r:embed="rId6">
            <a:extLst>
              <a:ext uri="{28A0092B-C50C-407E-A947-70E740481C1C}">
                <a14:useLocalDpi xmlns:a14="http://schemas.microsoft.com/office/drawing/2010/main" val="0"/>
              </a:ext>
            </a:extLst>
          </a:blip>
          <a:stretch>
            <a:fillRect/>
          </a:stretch>
        </p:blipFill>
        <p:spPr>
          <a:xfrm>
            <a:off x="3161180" y="3166668"/>
            <a:ext cx="1856232" cy="1627632"/>
          </a:xfrm>
          <a:prstGeom prst="rect">
            <a:avLst/>
          </a:prstGeom>
        </p:spPr>
      </p:pic>
      <p:sp>
        <p:nvSpPr>
          <p:cNvPr id="12" name="Text Placeholder 2"/>
          <p:cNvSpPr>
            <a:spLocks noGrp="1"/>
          </p:cNvSpPr>
          <p:nvPr>
            <p:ph type="body" idx="1"/>
          </p:nvPr>
        </p:nvSpPr>
        <p:spPr>
          <a:xfrm>
            <a:off x="6417033" y="1372551"/>
            <a:ext cx="2457610" cy="1675449"/>
          </a:xfrm>
        </p:spPr>
        <p:txBody>
          <a:bodyPr/>
          <a:lstStyle/>
          <a:p>
            <a:pPr marL="339725" indent="-238125" algn="just">
              <a:buClrTx/>
              <a:buSzPct val="100000"/>
            </a:pPr>
            <a:r>
              <a:rPr lang="en-US" sz="1000" dirty="0"/>
              <a:t>The Ransomware executable runs encryption repeatedly on multiple files.</a:t>
            </a:r>
          </a:p>
          <a:p>
            <a:pPr algn="just">
              <a:buClrTx/>
              <a:buSzPct val="100000"/>
            </a:pPr>
            <a:endParaRPr lang="en-US" sz="1000" dirty="0"/>
          </a:p>
          <a:p>
            <a:pPr marL="339725" indent="-238125" algn="just">
              <a:buClrTx/>
              <a:buSzPct val="100000"/>
            </a:pPr>
            <a:r>
              <a:rPr lang="en-US" sz="1000" dirty="0"/>
              <a:t>We transform the traces of performance counter events from time domain to frequency domain using the Fast Fourier Transformation (FFT) to understand the repetitive pattern.</a:t>
            </a:r>
          </a:p>
        </p:txBody>
      </p:sp>
      <p:sp>
        <p:nvSpPr>
          <p:cNvPr id="13" name="Rounded Rectangle 12"/>
          <p:cNvSpPr/>
          <p:nvPr/>
        </p:nvSpPr>
        <p:spPr>
          <a:xfrm>
            <a:off x="6417033" y="3256671"/>
            <a:ext cx="2457610" cy="840374"/>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The transformation indicates that the </a:t>
            </a:r>
            <a:r>
              <a:rPr lang="en-US" altLang="en-US"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amplitude for each frequency bins are constantly higher</a:t>
            </a:r>
            <a:r>
              <a:rPr lang="en-US" altLang="en-US" sz="1000" dirty="0">
                <a:latin typeface="Roboto Condensed" panose="020B0604020202020204" charset="0"/>
                <a:ea typeface="Roboto Condensed" panose="020B0604020202020204" charset="0"/>
                <a:sym typeface="+mn-ea"/>
              </a:rPr>
              <a:t> for the ransomware in contrary to the benchmark.</a:t>
            </a:r>
          </a:p>
        </p:txBody>
      </p:sp>
    </p:spTree>
    <p:extLst>
      <p:ext uri="{BB962C8B-B14F-4D97-AF65-F5344CB8AC3E}">
        <p14:creationId xmlns:p14="http://schemas.microsoft.com/office/powerpoint/2010/main" val="485829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lvl="0"/>
            <a:r>
              <a:rPr lang="en" dirty="0" smtClean="0"/>
              <a:t>13</a:t>
            </a:r>
            <a:endParaRPr lang="en" dirty="0"/>
          </a:p>
        </p:txBody>
      </p:sp>
      <p:sp>
        <p:nvSpPr>
          <p:cNvPr id="10" name="TextBox 9"/>
          <p:cNvSpPr txBox="1"/>
          <p:nvPr/>
        </p:nvSpPr>
        <p:spPr>
          <a:xfrm>
            <a:off x="531550" y="1924888"/>
            <a:ext cx="3894667" cy="861774"/>
          </a:xfrm>
          <a:prstGeom prst="rect">
            <a:avLst/>
          </a:prstGeom>
          <a:noFill/>
        </p:spPr>
        <p:txBody>
          <a:bodyPr wrap="square" rtlCol="0">
            <a:spAutoFit/>
          </a:bodyPr>
          <a:lstStyle/>
          <a:p>
            <a:pPr algn="just"/>
            <a:r>
              <a:rPr lang="en-US" sz="1000" dirty="0">
                <a:latin typeface="Roboto Condensed" panose="020B0604020202020204" charset="0"/>
                <a:ea typeface="Roboto Condensed" panose="020B0604020202020204" charset="0"/>
                <a:sym typeface="+mn-ea"/>
              </a:rPr>
              <a:t>The variations of amplitudes for different frequency bins can be again considered as a time-series data, and another LSTM based </a:t>
            </a:r>
            <a:r>
              <a:rPr lang="en-US" sz="1000" dirty="0" err="1">
                <a:latin typeface="Roboto Condensed" panose="020B0604020202020204" charset="0"/>
                <a:ea typeface="Roboto Condensed" panose="020B0604020202020204" charset="0"/>
                <a:sym typeface="+mn-ea"/>
              </a:rPr>
              <a:t>autoencoder</a:t>
            </a:r>
            <a:r>
              <a:rPr lang="en-US" sz="1000" dirty="0">
                <a:latin typeface="Roboto Condensed" panose="020B0604020202020204" charset="0"/>
                <a:ea typeface="Roboto Condensed" panose="020B0604020202020204" charset="0"/>
                <a:sym typeface="+mn-ea"/>
              </a:rPr>
              <a:t>, as discussed before, can be used to detect the anomaly. </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Threshold is calculated by 3σ analysis on the normal FFT behavior.</a:t>
            </a: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Detecting Ransomwares</a:t>
            </a:r>
            <a:endParaRPr lang="en-US" dirty="0">
              <a:solidFill>
                <a:srgbClr val="3F5378"/>
              </a:solidFill>
            </a:endParaRPr>
          </a:p>
        </p:txBody>
      </p:sp>
    </p:spTree>
    <p:extLst>
      <p:ext uri="{BB962C8B-B14F-4D97-AF65-F5344CB8AC3E}">
        <p14:creationId xmlns:p14="http://schemas.microsoft.com/office/powerpoint/2010/main" val="4068415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lvl="0"/>
            <a:r>
              <a:rPr lang="en" dirty="0" smtClean="0"/>
              <a:t>13</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69675"/>
            <a:ext cx="1799954" cy="116693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2" y="1584681"/>
            <a:ext cx="1827444"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7" cy="1184873"/>
          </a:xfrm>
          <a:prstGeom prst="rect">
            <a:avLst/>
          </a:prstGeom>
        </p:spPr>
      </p:pic>
      <p:sp>
        <p:nvSpPr>
          <p:cNvPr id="10" name="TextBox 9"/>
          <p:cNvSpPr txBox="1"/>
          <p:nvPr/>
        </p:nvSpPr>
        <p:spPr>
          <a:xfrm>
            <a:off x="531550" y="1924888"/>
            <a:ext cx="3894667" cy="861774"/>
          </a:xfrm>
          <a:prstGeom prst="rect">
            <a:avLst/>
          </a:prstGeom>
          <a:noFill/>
        </p:spPr>
        <p:txBody>
          <a:bodyPr wrap="square" rtlCol="0">
            <a:spAutoFit/>
          </a:bodyPr>
          <a:lstStyle/>
          <a:p>
            <a:pPr algn="just"/>
            <a:r>
              <a:rPr lang="en-US" sz="1000" dirty="0">
                <a:latin typeface="Roboto Condensed" panose="020B0604020202020204" charset="0"/>
                <a:ea typeface="Roboto Condensed" panose="020B0604020202020204" charset="0"/>
                <a:sym typeface="+mn-ea"/>
              </a:rPr>
              <a:t>The variations of amplitudes for different frequency bins can be again considered as a time-series data, and another LSTM based </a:t>
            </a:r>
            <a:r>
              <a:rPr lang="en-US" sz="1000" dirty="0" err="1">
                <a:latin typeface="Roboto Condensed" panose="020B0604020202020204" charset="0"/>
                <a:ea typeface="Roboto Condensed" panose="020B0604020202020204" charset="0"/>
                <a:sym typeface="+mn-ea"/>
              </a:rPr>
              <a:t>autoencoder</a:t>
            </a:r>
            <a:r>
              <a:rPr lang="en-US" sz="1000" dirty="0">
                <a:latin typeface="Roboto Condensed" panose="020B0604020202020204" charset="0"/>
                <a:ea typeface="Roboto Condensed" panose="020B0604020202020204" charset="0"/>
                <a:sym typeface="+mn-ea"/>
              </a:rPr>
              <a:t>, as discussed before, can be used to detect the anomaly. </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Threshold is calculated by 3σ analysis on the normal FFT behavior.</a:t>
            </a: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Detecting Ransomwares</a:t>
            </a:r>
            <a:endParaRPr lang="en-US" dirty="0">
              <a:solidFill>
                <a:srgbClr val="3F5378"/>
              </a:solidFill>
            </a:endParaRPr>
          </a:p>
        </p:txBody>
      </p:sp>
    </p:spTree>
    <p:extLst>
      <p:ext uri="{BB962C8B-B14F-4D97-AF65-F5344CB8AC3E}">
        <p14:creationId xmlns:p14="http://schemas.microsoft.com/office/powerpoint/2010/main" val="3124794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13</a:t>
            </a:r>
            <a:endParaRPr lang="e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78856"/>
            <a:ext cx="1799954" cy="1148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3"/>
          </a:xfrm>
          <a:prstGeom prst="rect">
            <a:avLst/>
          </a:prstGeom>
        </p:spPr>
      </p:pic>
      <p:sp>
        <p:nvSpPr>
          <p:cNvPr id="10" name="TextBox 9"/>
          <p:cNvSpPr txBox="1"/>
          <p:nvPr/>
        </p:nvSpPr>
        <p:spPr>
          <a:xfrm>
            <a:off x="531550" y="1924888"/>
            <a:ext cx="3894667" cy="1323439"/>
          </a:xfrm>
          <a:prstGeom prst="rect">
            <a:avLst/>
          </a:prstGeom>
          <a:noFill/>
        </p:spPr>
        <p:txBody>
          <a:bodyPr wrap="square" rtlCol="0">
            <a:spAutoFit/>
          </a:bodyPr>
          <a:lstStyle/>
          <a:p>
            <a:pPr algn="just"/>
            <a:r>
              <a:rPr lang="en-US" sz="1000" dirty="0" smtClean="0">
                <a:latin typeface="Roboto Condensed" panose="020B0604020202020204" charset="0"/>
                <a:ea typeface="Roboto Condensed" panose="020B0604020202020204" charset="0"/>
                <a:sym typeface="+mn-ea"/>
              </a:rPr>
              <a:t>The reconstruction </a:t>
            </a:r>
            <a:r>
              <a:rPr lang="en-US" sz="1000" dirty="0">
                <a:latin typeface="Roboto Condensed" panose="020B0604020202020204" charset="0"/>
                <a:ea typeface="Roboto Condensed" panose="020B0604020202020204" charset="0"/>
                <a:sym typeface="+mn-ea"/>
              </a:rPr>
              <a:t>errors of </a:t>
            </a:r>
            <a:r>
              <a:rPr lang="en-US" sz="1000" dirty="0" smtClean="0">
                <a:latin typeface="Roboto Condensed" panose="020B0604020202020204" charset="0"/>
                <a:ea typeface="Roboto Condensed" panose="020B0604020202020204" charset="0"/>
                <a:sym typeface="+mn-ea"/>
              </a:rPr>
              <a:t>the benchmark </a:t>
            </a:r>
            <a:r>
              <a:rPr lang="en-US" sz="1000" dirty="0">
                <a:latin typeface="Roboto Condensed" panose="020B0604020202020204" charset="0"/>
                <a:ea typeface="Roboto Condensed" panose="020B0604020202020204" charset="0"/>
                <a:sym typeface="+mn-ea"/>
              </a:rPr>
              <a:t>programs always lie below the </a:t>
            </a:r>
            <a:r>
              <a:rPr lang="en-US" sz="1000" dirty="0" smtClean="0">
                <a:latin typeface="Roboto Condensed" panose="020B0604020202020204" charset="0"/>
                <a:ea typeface="Roboto Condensed" panose="020B0604020202020204" charset="0"/>
                <a:sym typeface="+mn-ea"/>
              </a:rPr>
              <a:t>threshold.</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We can hypothesize from this example that, if the reconstruction error in </a:t>
            </a:r>
            <a:r>
              <a:rPr lang="en-US" sz="1000" i="1" dirty="0" smtClean="0">
                <a:latin typeface="Roboto Condensed" panose="020B0604020202020204" charset="0"/>
                <a:ea typeface="Roboto Condensed" panose="020B0604020202020204" charset="0"/>
                <a:sym typeface="+mn-ea"/>
              </a:rPr>
              <a:t>both </a:t>
            </a:r>
            <a:r>
              <a:rPr lang="en-US" sz="1000" i="1" dirty="0">
                <a:latin typeface="Roboto Condensed" panose="020B0604020202020204" charset="0"/>
                <a:ea typeface="Roboto Condensed" panose="020B0604020202020204" charset="0"/>
                <a:sym typeface="+mn-ea"/>
              </a:rPr>
              <a:t>the </a:t>
            </a:r>
            <a:r>
              <a:rPr lang="en-US" sz="1000" i="1" dirty="0" err="1" smtClean="0">
                <a:latin typeface="Roboto Condensed" panose="020B0604020202020204" charset="0"/>
                <a:ea typeface="Roboto Condensed" panose="020B0604020202020204" charset="0"/>
                <a:sym typeface="+mn-ea"/>
              </a:rPr>
              <a:t>Autoencoders</a:t>
            </a:r>
            <a:r>
              <a:rPr lang="en-US" sz="1000" dirty="0" smtClean="0">
                <a:latin typeface="Roboto Condensed" panose="020B0604020202020204" charset="0"/>
                <a:ea typeface="Roboto Condensed" panose="020B0604020202020204" charset="0"/>
                <a:sym typeface="+mn-ea"/>
              </a:rPr>
              <a:t> </a:t>
            </a:r>
            <a:r>
              <a:rPr lang="en-US" sz="1000" dirty="0">
                <a:latin typeface="Roboto Condensed" panose="020B0604020202020204" charset="0"/>
                <a:ea typeface="Roboto Condensed" panose="020B0604020202020204" charset="0"/>
                <a:sym typeface="+mn-ea"/>
              </a:rPr>
              <a:t>are constantly higher for some specific time we conclude that behavior as anomaly instead of considering a single peak</a:t>
            </a:r>
            <a:r>
              <a:rPr lang="en-US" sz="1000" dirty="0" smtClean="0">
                <a:latin typeface="Roboto Condensed" panose="020B0604020202020204" charset="0"/>
                <a:ea typeface="Roboto Condensed" panose="020B0604020202020204" charset="0"/>
                <a:sym typeface="+mn-ea"/>
              </a:rPr>
              <a:t>.</a:t>
            </a:r>
          </a:p>
          <a:p>
            <a:pPr algn="just"/>
            <a:endParaRPr lang="en-US" sz="1000" dirty="0">
              <a:latin typeface="Roboto Condensed" panose="020B0604020202020204" charset="0"/>
              <a:ea typeface="Roboto Condensed" panose="020B0604020202020204" charset="0"/>
              <a:sym typeface="+mn-ea"/>
            </a:endParaRPr>
          </a:p>
          <a:p>
            <a:pPr algn="just"/>
            <a:endParaRPr lang="en-US" sz="1000" dirty="0">
              <a:latin typeface="Roboto Condensed" panose="020B0604020202020204" charset="0"/>
              <a:ea typeface="Roboto Condensed" panose="020B0604020202020204" charset="0"/>
              <a:sym typeface="+mn-ea"/>
            </a:endParaRP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Removing False Positives</a:t>
            </a:r>
            <a:endParaRPr lang="en-US" dirty="0">
              <a:solidFill>
                <a:srgbClr val="3F5378"/>
              </a:solidFill>
            </a:endParaRPr>
          </a:p>
        </p:txBody>
      </p:sp>
    </p:spTree>
    <p:extLst>
      <p:ext uri="{BB962C8B-B14F-4D97-AF65-F5344CB8AC3E}">
        <p14:creationId xmlns:p14="http://schemas.microsoft.com/office/powerpoint/2010/main" val="2051121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marL="0" lvl="0" indent="0">
              <a:spcBef>
                <a:spcPts val="0"/>
              </a:spcBef>
              <a:spcAft>
                <a:spcPts val="0"/>
              </a:spcAft>
              <a:buNone/>
            </a:pPr>
            <a:r>
              <a:rPr lang="en" dirty="0" smtClean="0"/>
              <a:t>4</a:t>
            </a:r>
            <a:endParaRPr lang="en" dirty="0"/>
          </a:p>
        </p:txBody>
      </p:sp>
      <p:sp>
        <p:nvSpPr>
          <p:cNvPr id="4" name="Rectangle 3"/>
          <p:cNvSpPr/>
          <p:nvPr/>
        </p:nvSpPr>
        <p:spPr>
          <a:xfrm>
            <a:off x="336884" y="1624201"/>
            <a:ext cx="8318978" cy="4001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endParaRPr lang="en-US" sz="1000" dirty="0">
              <a:solidFill>
                <a:srgbClr val="263248"/>
              </a:solidFill>
              <a:latin typeface="Roboto Condensed" panose="020B0604020202020204" charset="0"/>
              <a:ea typeface="Roboto Condensed" panose="020B0604020202020204" charset="0"/>
            </a:endParaRPr>
          </a:p>
        </p:txBody>
      </p:sp>
      <p:pic>
        <p:nvPicPr>
          <p:cNvPr id="1026"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924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2081" y="392575"/>
            <a:ext cx="5769482" cy="766200"/>
          </a:xfrm>
        </p:spPr>
        <p:txBody>
          <a:bodyPr/>
          <a:lstStyle/>
          <a:p>
            <a:r>
              <a:rPr lang="en-US" dirty="0"/>
              <a:t>Second Step: Detecting Anomaly in Frequency Domain</a:t>
            </a:r>
          </a:p>
        </p:txBody>
      </p:sp>
      <p:sp>
        <p:nvSpPr>
          <p:cNvPr id="5" name="Slide Number Placeholder 4"/>
          <p:cNvSpPr>
            <a:spLocks noGrp="1"/>
          </p:cNvSpPr>
          <p:nvPr>
            <p:ph type="sldNum" idx="12"/>
          </p:nvPr>
        </p:nvSpPr>
        <p:spPr/>
        <p:txBody>
          <a:bodyPr/>
          <a:lstStyle/>
          <a:p>
            <a:pPr lvl="0"/>
            <a:r>
              <a:rPr lang="en" dirty="0"/>
              <a:t>13</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7277" y="3178856"/>
            <a:ext cx="1799954" cy="114857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8155" y="3169835"/>
            <a:ext cx="1827717" cy="118493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3"/>
          </a:xfrm>
          <a:prstGeom prst="rect">
            <a:avLst/>
          </a:prstGeom>
        </p:spPr>
      </p:pic>
      <p:sp>
        <p:nvSpPr>
          <p:cNvPr id="10" name="TextBox 9"/>
          <p:cNvSpPr txBox="1"/>
          <p:nvPr/>
        </p:nvSpPr>
        <p:spPr>
          <a:xfrm>
            <a:off x="531550" y="1924888"/>
            <a:ext cx="3894667" cy="1323439"/>
          </a:xfrm>
          <a:prstGeom prst="rect">
            <a:avLst/>
          </a:prstGeom>
          <a:noFill/>
        </p:spPr>
        <p:txBody>
          <a:bodyPr wrap="square" rtlCol="0">
            <a:spAutoFit/>
          </a:bodyPr>
          <a:lstStyle/>
          <a:p>
            <a:pPr algn="just"/>
            <a:r>
              <a:rPr lang="en-US" sz="1000" dirty="0" smtClean="0">
                <a:latin typeface="Roboto Condensed" panose="020B0604020202020204" charset="0"/>
                <a:ea typeface="Roboto Condensed" panose="020B0604020202020204" charset="0"/>
                <a:sym typeface="+mn-ea"/>
              </a:rPr>
              <a:t>The reconstruction </a:t>
            </a:r>
            <a:r>
              <a:rPr lang="en-US" sz="1000" dirty="0">
                <a:latin typeface="Roboto Condensed" panose="020B0604020202020204" charset="0"/>
                <a:ea typeface="Roboto Condensed" panose="020B0604020202020204" charset="0"/>
                <a:sym typeface="+mn-ea"/>
              </a:rPr>
              <a:t>errors of </a:t>
            </a:r>
            <a:r>
              <a:rPr lang="en-US" sz="1000" dirty="0" smtClean="0">
                <a:latin typeface="Roboto Condensed" panose="020B0604020202020204" charset="0"/>
                <a:ea typeface="Roboto Condensed" panose="020B0604020202020204" charset="0"/>
                <a:sym typeface="+mn-ea"/>
              </a:rPr>
              <a:t>the benchmark </a:t>
            </a:r>
            <a:r>
              <a:rPr lang="en-US" sz="1000" dirty="0">
                <a:latin typeface="Roboto Condensed" panose="020B0604020202020204" charset="0"/>
                <a:ea typeface="Roboto Condensed" panose="020B0604020202020204" charset="0"/>
                <a:sym typeface="+mn-ea"/>
              </a:rPr>
              <a:t>programs always lie below the </a:t>
            </a:r>
            <a:r>
              <a:rPr lang="en-US" sz="1000" dirty="0" smtClean="0">
                <a:latin typeface="Roboto Condensed" panose="020B0604020202020204" charset="0"/>
                <a:ea typeface="Roboto Condensed" panose="020B0604020202020204" charset="0"/>
                <a:sym typeface="+mn-ea"/>
              </a:rPr>
              <a:t>threshold.</a:t>
            </a:r>
          </a:p>
          <a:p>
            <a:pPr algn="just"/>
            <a:endParaRPr lang="en-US" sz="1000" dirty="0">
              <a:latin typeface="Roboto Condensed" panose="020B0604020202020204" charset="0"/>
              <a:ea typeface="Roboto Condensed" panose="020B0604020202020204" charset="0"/>
              <a:sym typeface="+mn-ea"/>
            </a:endParaRPr>
          </a:p>
          <a:p>
            <a:pPr algn="just"/>
            <a:r>
              <a:rPr lang="en-US" sz="1000" dirty="0">
                <a:latin typeface="Roboto Condensed" panose="020B0604020202020204" charset="0"/>
                <a:ea typeface="Roboto Condensed" panose="020B0604020202020204" charset="0"/>
                <a:sym typeface="+mn-ea"/>
              </a:rPr>
              <a:t>We can hypothesize from this example that, if the reconstruction error in </a:t>
            </a:r>
            <a:r>
              <a:rPr lang="en-US" sz="1000" i="1" dirty="0" smtClean="0">
                <a:latin typeface="Roboto Condensed" panose="020B0604020202020204" charset="0"/>
                <a:ea typeface="Roboto Condensed" panose="020B0604020202020204" charset="0"/>
                <a:sym typeface="+mn-ea"/>
              </a:rPr>
              <a:t>both </a:t>
            </a:r>
            <a:r>
              <a:rPr lang="en-US" sz="1000" i="1" dirty="0">
                <a:latin typeface="Roboto Condensed" panose="020B0604020202020204" charset="0"/>
                <a:ea typeface="Roboto Condensed" panose="020B0604020202020204" charset="0"/>
                <a:sym typeface="+mn-ea"/>
              </a:rPr>
              <a:t>the </a:t>
            </a:r>
            <a:r>
              <a:rPr lang="en-US" sz="1000" i="1" dirty="0" err="1" smtClean="0">
                <a:latin typeface="Roboto Condensed" panose="020B0604020202020204" charset="0"/>
                <a:ea typeface="Roboto Condensed" panose="020B0604020202020204" charset="0"/>
                <a:sym typeface="+mn-ea"/>
              </a:rPr>
              <a:t>Autoencoders</a:t>
            </a:r>
            <a:r>
              <a:rPr lang="en-US" sz="1000" dirty="0" smtClean="0">
                <a:latin typeface="Roboto Condensed" panose="020B0604020202020204" charset="0"/>
                <a:ea typeface="Roboto Condensed" panose="020B0604020202020204" charset="0"/>
                <a:sym typeface="+mn-ea"/>
              </a:rPr>
              <a:t> </a:t>
            </a:r>
            <a:r>
              <a:rPr lang="en-US" sz="1000" dirty="0">
                <a:latin typeface="Roboto Condensed" panose="020B0604020202020204" charset="0"/>
                <a:ea typeface="Roboto Condensed" panose="020B0604020202020204" charset="0"/>
                <a:sym typeface="+mn-ea"/>
              </a:rPr>
              <a:t>are constantly higher for some specific time we conclude that behavior as anomaly instead of considering a single peak</a:t>
            </a:r>
            <a:r>
              <a:rPr lang="en-US" sz="1000" dirty="0" smtClean="0">
                <a:latin typeface="Roboto Condensed" panose="020B0604020202020204" charset="0"/>
                <a:ea typeface="Roboto Condensed" panose="020B0604020202020204" charset="0"/>
                <a:sym typeface="+mn-ea"/>
              </a:rPr>
              <a:t>.</a:t>
            </a:r>
          </a:p>
          <a:p>
            <a:pPr algn="just"/>
            <a:endParaRPr lang="en-US" sz="1000" dirty="0">
              <a:latin typeface="Roboto Condensed" panose="020B0604020202020204" charset="0"/>
              <a:ea typeface="Roboto Condensed" panose="020B0604020202020204" charset="0"/>
              <a:sym typeface="+mn-ea"/>
            </a:endParaRPr>
          </a:p>
          <a:p>
            <a:pPr algn="just"/>
            <a:endParaRPr lang="en-US" sz="1000" dirty="0">
              <a:latin typeface="Roboto Condensed" panose="020B0604020202020204" charset="0"/>
              <a:ea typeface="Roboto Condensed" panose="020B0604020202020204" charset="0"/>
              <a:sym typeface="+mn-ea"/>
            </a:endParaRPr>
          </a:p>
        </p:txBody>
      </p:sp>
      <p:sp>
        <p:nvSpPr>
          <p:cNvPr id="11" name="Title 1"/>
          <p:cNvSpPr txBox="1">
            <a:spLocks/>
          </p:cNvSpPr>
          <p:nvPr/>
        </p:nvSpPr>
        <p:spPr>
          <a:xfrm>
            <a:off x="531550" y="1253749"/>
            <a:ext cx="5258400" cy="766200"/>
          </a:xfrm>
          <a:prstGeom prst="rect">
            <a:avLst/>
          </a:prstGeom>
          <a:noFill/>
          <a:ln>
            <a:noFill/>
          </a:ln>
        </p:spPr>
        <p:txBody>
          <a:bodyPr spcFirstLastPara="1" wrap="square" lIns="91425" tIns="91425" rIns="91425" bIns="91425" anchor="ctr"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r>
              <a:rPr lang="en-US" dirty="0" smtClean="0">
                <a:solidFill>
                  <a:srgbClr val="3F5378"/>
                </a:solidFill>
              </a:rPr>
              <a:t>Removing False Positives</a:t>
            </a:r>
            <a:endParaRPr lang="en-US" dirty="0">
              <a:solidFill>
                <a:srgbClr val="3F5378"/>
              </a:solidFill>
            </a:endParaRPr>
          </a:p>
        </p:txBody>
      </p:sp>
      <p:sp>
        <p:nvSpPr>
          <p:cNvPr id="12" name="Rounded Rectangle 11"/>
          <p:cNvSpPr/>
          <p:nvPr/>
        </p:nvSpPr>
        <p:spPr>
          <a:xfrm>
            <a:off x="532081" y="1821712"/>
            <a:ext cx="3894667" cy="2743266"/>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b="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Need of both the </a:t>
            </a:r>
            <a:r>
              <a:rPr lang="en-US" altLang="en-US" sz="1000" b="1" dirty="0" err="1"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Autoencoders</a:t>
            </a:r>
            <a:endParaRPr lang="en-US" altLang="en-US" sz="1000" b="1" dirty="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endParaRPr>
          </a:p>
          <a:p>
            <a:pPr algn="just"/>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smtClean="0">
                <a:latin typeface="Roboto Condensed" panose="020B0604020202020204" charset="0"/>
                <a:ea typeface="Roboto Condensed" panose="020B0604020202020204" charset="0"/>
                <a:sym typeface="+mn-ea"/>
              </a:rPr>
              <a:t>It </a:t>
            </a:r>
            <a:r>
              <a:rPr lang="en-US" altLang="en-US" sz="1000" dirty="0">
                <a:latin typeface="Roboto Condensed" panose="020B0604020202020204" charset="0"/>
                <a:ea typeface="Roboto Condensed" panose="020B0604020202020204" charset="0"/>
                <a:sym typeface="+mn-ea"/>
              </a:rPr>
              <a:t>is evident </a:t>
            </a:r>
            <a:r>
              <a:rPr lang="en-US" altLang="en-US" sz="1000" dirty="0" smtClean="0">
                <a:latin typeface="Roboto Condensed" panose="020B0604020202020204" charset="0"/>
                <a:ea typeface="Roboto Condensed" panose="020B0604020202020204" charset="0"/>
                <a:sym typeface="+mn-ea"/>
              </a:rPr>
              <a:t>that </a:t>
            </a:r>
            <a:r>
              <a:rPr lang="en-US" altLang="en-US" sz="1000" dirty="0">
                <a:latin typeface="Roboto Condensed" panose="020B0604020202020204" charset="0"/>
                <a:ea typeface="Roboto Condensed" panose="020B0604020202020204" charset="0"/>
                <a:sym typeface="+mn-ea"/>
              </a:rPr>
              <a:t>the second Autoencoder is sufficient enough to discard the ransomwares</a:t>
            </a:r>
            <a:r>
              <a:rPr lang="en-US" altLang="en-US" sz="1000" dirty="0" smtClean="0">
                <a:latin typeface="Roboto Condensed" panose="020B0604020202020204" charset="0"/>
                <a:ea typeface="Roboto Condensed" panose="020B0604020202020204" charset="0"/>
                <a:sym typeface="+mn-ea"/>
              </a:rPr>
              <a:t>.</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a:latin typeface="Roboto Condensed" panose="020B0604020202020204" charset="0"/>
                <a:ea typeface="Roboto Condensed" panose="020B0604020202020204" charset="0"/>
                <a:sym typeface="+mn-ea"/>
              </a:rPr>
              <a:t>The second Autoencoder takes the FFT converted values of the window data, and the FFT conversion requires some computational effort for the </a:t>
            </a:r>
            <a:r>
              <a:rPr lang="en-US" altLang="en-US" sz="1000" dirty="0" smtClean="0">
                <a:latin typeface="Roboto Condensed" panose="020B0604020202020204" charset="0"/>
                <a:ea typeface="Roboto Condensed" panose="020B0604020202020204" charset="0"/>
                <a:sym typeface="+mn-ea"/>
              </a:rPr>
              <a:t>conversion.</a:t>
            </a:r>
          </a:p>
          <a:p>
            <a:pPr marL="227013" indent="-227013" algn="just">
              <a:buClr>
                <a:schemeClr val="bg1"/>
              </a:buClr>
              <a:buFont typeface="Courier New" panose="02070309020205020404" pitchFamily="49" charset="0"/>
              <a:buChar char="o"/>
            </a:pPr>
            <a:endParaRPr lang="en-US" altLang="en-US" sz="1000" dirty="0">
              <a:latin typeface="Roboto Condensed" panose="020B0604020202020204" charset="0"/>
              <a:ea typeface="Roboto Condensed" panose="020B0604020202020204" charset="0"/>
              <a:sym typeface="+mn-ea"/>
            </a:endParaRPr>
          </a:p>
          <a:p>
            <a:pPr marL="227013" indent="-227013" algn="just">
              <a:buClr>
                <a:schemeClr val="bg1"/>
              </a:buClr>
              <a:buFont typeface="Courier New" panose="02070309020205020404" pitchFamily="49" charset="0"/>
              <a:buChar char="o"/>
            </a:pPr>
            <a:r>
              <a:rPr lang="en-US" altLang="en-US" sz="1000" dirty="0" smtClean="0">
                <a:latin typeface="Roboto Condensed" panose="020B0604020202020204" charset="0"/>
                <a:ea typeface="Roboto Condensed" panose="020B0604020202020204" charset="0"/>
                <a:sym typeface="+mn-ea"/>
              </a:rPr>
              <a:t>Hence</a:t>
            </a:r>
            <a:r>
              <a:rPr lang="en-US" altLang="en-US" sz="1000" dirty="0">
                <a:latin typeface="Roboto Condensed" panose="020B0604020202020204" charset="0"/>
                <a:ea typeface="Roboto Condensed" panose="020B0604020202020204" charset="0"/>
                <a:sym typeface="+mn-ea"/>
              </a:rPr>
              <a:t>, to reduce the computational complexity of the detection framework, we apply a first level filter in terms of the first Autoencoder to remove the less computational heavy programs in the first stage itself and apply the FFT on the sequence data detected as an anomaly in the first stage before sending it to the second Autoencoder.</a:t>
            </a:r>
          </a:p>
        </p:txBody>
      </p:sp>
    </p:spTree>
    <p:extLst>
      <p:ext uri="{BB962C8B-B14F-4D97-AF65-F5344CB8AC3E}">
        <p14:creationId xmlns:p14="http://schemas.microsoft.com/office/powerpoint/2010/main" val="1971917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lvl="0"/>
            <a:r>
              <a:rPr lang="en" dirty="0" smtClean="0"/>
              <a:t>14</a:t>
            </a:r>
            <a:endParaRPr lang="en" dirty="0"/>
          </a:p>
        </p:txBody>
      </p:sp>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Tree>
    <p:extLst>
      <p:ext uri="{BB962C8B-B14F-4D97-AF65-F5344CB8AC3E}">
        <p14:creationId xmlns:p14="http://schemas.microsoft.com/office/powerpoint/2010/main" val="3314125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lvl="0"/>
            <a:r>
              <a:rPr lang="en" dirty="0"/>
              <a:t>14</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438" y="3178856"/>
            <a:ext cx="1771631" cy="114857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062" y="3169835"/>
            <a:ext cx="1807902" cy="11849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2"/>
          </a:xfrm>
          <a:prstGeom prst="rect">
            <a:avLst/>
          </a:prstGeom>
        </p:spPr>
      </p:pic>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
        <p:nvSpPr>
          <p:cNvPr id="9" name="TextBox 9"/>
          <p:cNvSpPr txBox="1"/>
          <p:nvPr/>
        </p:nvSpPr>
        <p:spPr>
          <a:xfrm>
            <a:off x="5209235" y="2689971"/>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10" name="TextBox 9"/>
          <p:cNvSpPr txBox="1"/>
          <p:nvPr/>
        </p:nvSpPr>
        <p:spPr>
          <a:xfrm>
            <a:off x="5209235" y="4247044"/>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15" name="TextBox 9"/>
          <p:cNvSpPr txBox="1"/>
          <p:nvPr/>
        </p:nvSpPr>
        <p:spPr>
          <a:xfrm>
            <a:off x="7209541" y="2689971"/>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
        <p:nvSpPr>
          <p:cNvPr id="16" name="TextBox 9"/>
          <p:cNvSpPr txBox="1"/>
          <p:nvPr/>
        </p:nvSpPr>
        <p:spPr>
          <a:xfrm>
            <a:off x="7209541" y="4280189"/>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211384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Difficulty for Disk Encryption Programs</a:t>
            </a:r>
            <a:endParaRPr lang="en-US" dirty="0"/>
          </a:p>
        </p:txBody>
      </p:sp>
      <p:sp>
        <p:nvSpPr>
          <p:cNvPr id="5" name="Slide Number Placeholder 4"/>
          <p:cNvSpPr>
            <a:spLocks noGrp="1"/>
          </p:cNvSpPr>
          <p:nvPr>
            <p:ph type="sldNum" idx="12"/>
          </p:nvPr>
        </p:nvSpPr>
        <p:spPr/>
        <p:txBody>
          <a:bodyPr/>
          <a:lstStyle/>
          <a:p>
            <a:pPr lvl="0"/>
            <a:r>
              <a:rPr lang="en" dirty="0"/>
              <a:t>14</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438" y="3178856"/>
            <a:ext cx="1771631" cy="1148571"/>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8293" y="1584681"/>
            <a:ext cx="1827442" cy="1184753"/>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98062" y="3169835"/>
            <a:ext cx="1807902" cy="1184931"/>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3441" y="1584700"/>
            <a:ext cx="1827626" cy="1184872"/>
          </a:xfrm>
          <a:prstGeom prst="rect">
            <a:avLst/>
          </a:prstGeom>
        </p:spPr>
      </p:pic>
      <p:sp>
        <p:nvSpPr>
          <p:cNvPr id="17" name="Text Placeholder 2"/>
          <p:cNvSpPr>
            <a:spLocks noGrp="1"/>
          </p:cNvSpPr>
          <p:nvPr>
            <p:ph type="body" idx="1"/>
          </p:nvPr>
        </p:nvSpPr>
        <p:spPr>
          <a:xfrm>
            <a:off x="442136" y="1584681"/>
            <a:ext cx="3664688" cy="1675449"/>
          </a:xfrm>
        </p:spPr>
        <p:txBody>
          <a:bodyPr/>
          <a:lstStyle/>
          <a:p>
            <a:pPr marL="339725" indent="-238125" algn="just">
              <a:buClrTx/>
              <a:buSzPct val="100000"/>
            </a:pPr>
            <a:r>
              <a:rPr lang="en-US" sz="1000" dirty="0"/>
              <a:t>Disk Encryption processes are very similar in operation to the malicious ransomware processes, though the intentions of the processes are entirely different</a:t>
            </a:r>
            <a:r>
              <a:rPr lang="en-US" sz="1000" dirty="0" smtClean="0"/>
              <a:t>.</a:t>
            </a:r>
          </a:p>
          <a:p>
            <a:pPr marL="339725" indent="-238125" algn="just">
              <a:buClrTx/>
              <a:buSzPct val="100000"/>
            </a:pPr>
            <a:endParaRPr lang="en-US" sz="1000" dirty="0"/>
          </a:p>
          <a:p>
            <a:pPr marL="339725" indent="-238125" algn="just">
              <a:buClrTx/>
              <a:buSzPct val="100000"/>
            </a:pPr>
            <a:r>
              <a:rPr lang="en-US" sz="1000" dirty="0"/>
              <a:t>Popular disk encryption processes like </a:t>
            </a:r>
            <a:r>
              <a:rPr lang="en-US" sz="1000" dirty="0" err="1"/>
              <a:t>TrueCrypt</a:t>
            </a:r>
            <a:r>
              <a:rPr lang="en-US" sz="1000" dirty="0"/>
              <a:t> and </a:t>
            </a:r>
            <a:r>
              <a:rPr lang="en-US" sz="1000" dirty="0" err="1"/>
              <a:t>VeraCrypt</a:t>
            </a:r>
            <a:r>
              <a:rPr lang="en-US" sz="1000" dirty="0"/>
              <a:t> are detected as ransomwares by the detection framework. </a:t>
            </a:r>
          </a:p>
        </p:txBody>
      </p:sp>
      <p:sp>
        <p:nvSpPr>
          <p:cNvPr id="10" name="Rounded Rectangle 9"/>
          <p:cNvSpPr/>
          <p:nvPr/>
        </p:nvSpPr>
        <p:spPr>
          <a:xfrm>
            <a:off x="442136" y="3418776"/>
            <a:ext cx="3974309" cy="668730"/>
          </a:xfrm>
          <a:prstGeom prst="roundRect">
            <a:avLst/>
          </a:prstGeom>
          <a:solidFill>
            <a:srgbClr val="3F5378"/>
          </a:solidFill>
          <a:ln>
            <a:solidFill>
              <a:srgbClr val="C7D3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ltLang="en-US" sz="1000" dirty="0">
                <a:latin typeface="Roboto Condensed" panose="020B0604020202020204" charset="0"/>
                <a:ea typeface="Roboto Condensed" panose="020B0604020202020204" charset="0"/>
                <a:sym typeface="+mn-ea"/>
              </a:rPr>
              <a:t>One naive solution is to </a:t>
            </a:r>
            <a:r>
              <a:rPr lang="en-US" altLang="en-US" sz="1000" b="1" dirty="0">
                <a:solidFill>
                  <a:srgbClr val="FF9800"/>
                </a:solidFill>
                <a:latin typeface="Roboto Condensed" panose="020B0604020202020204" charset="0"/>
                <a:ea typeface="Roboto Condensed" panose="020B0604020202020204" charset="0"/>
                <a:sym typeface="+mn-ea"/>
              </a:rPr>
              <a:t>check the privilege of the current process under suspicion</a:t>
            </a:r>
            <a:r>
              <a:rPr lang="en-US" altLang="en-US" sz="1000" dirty="0">
                <a:latin typeface="Roboto Condensed" panose="020B0604020202020204" charset="0"/>
                <a:ea typeface="Roboto Condensed" panose="020B0604020202020204" charset="0"/>
                <a:sym typeface="+mn-ea"/>
              </a:rPr>
              <a:t>. Since the disk encryption processes can only be run by the administrator with the highest privilege.</a:t>
            </a:r>
          </a:p>
        </p:txBody>
      </p:sp>
      <p:sp>
        <p:nvSpPr>
          <p:cNvPr id="24" name="TextBox 9"/>
          <p:cNvSpPr txBox="1"/>
          <p:nvPr/>
        </p:nvSpPr>
        <p:spPr>
          <a:xfrm>
            <a:off x="5209235" y="2689971"/>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25" name="TextBox 24"/>
          <p:cNvSpPr txBox="1"/>
          <p:nvPr/>
        </p:nvSpPr>
        <p:spPr>
          <a:xfrm>
            <a:off x="5209235" y="4247044"/>
            <a:ext cx="923651"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First Autoencoder</a:t>
            </a:r>
            <a:endParaRPr lang="en-US" sz="800" b="1" dirty="0">
              <a:solidFill>
                <a:srgbClr val="263248"/>
              </a:solidFill>
              <a:latin typeface="Roboto Condensed" panose="020B0604020202020204" charset="0"/>
              <a:ea typeface="Roboto Condensed" panose="020B0604020202020204" charset="0"/>
            </a:endParaRPr>
          </a:p>
        </p:txBody>
      </p:sp>
      <p:sp>
        <p:nvSpPr>
          <p:cNvPr id="26" name="TextBox 9"/>
          <p:cNvSpPr txBox="1"/>
          <p:nvPr/>
        </p:nvSpPr>
        <p:spPr>
          <a:xfrm>
            <a:off x="7209541" y="2689971"/>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
        <p:nvSpPr>
          <p:cNvPr id="27" name="TextBox 9"/>
          <p:cNvSpPr txBox="1"/>
          <p:nvPr/>
        </p:nvSpPr>
        <p:spPr>
          <a:xfrm>
            <a:off x="7209541" y="4280189"/>
            <a:ext cx="1043876" cy="215444"/>
          </a:xfrm>
          <a:prstGeom prst="rect">
            <a:avLst/>
          </a:prstGeom>
          <a:noFill/>
        </p:spPr>
        <p:txBody>
          <a:bodyPr wrap="none" rtlCol="0">
            <a:spAutoFit/>
          </a:bodyPr>
          <a:lstStyle/>
          <a:p>
            <a:r>
              <a:rPr lang="en-US" sz="800" b="1" dirty="0" smtClean="0">
                <a:solidFill>
                  <a:srgbClr val="263248"/>
                </a:solidFill>
                <a:latin typeface="Roboto Condensed" panose="020B0604020202020204" charset="0"/>
                <a:ea typeface="Roboto Condensed" panose="020B0604020202020204" charset="0"/>
              </a:rPr>
              <a:t>Second Autoencoder</a:t>
            </a:r>
            <a:endParaRPr lang="en-US" sz="800" b="1"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70575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lvl="0"/>
            <a:r>
              <a:rPr lang="en" dirty="0" smtClean="0"/>
              <a:t>15</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256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lvl="0"/>
            <a:r>
              <a:rPr lang="en" dirty="0" smtClean="0"/>
              <a:t>15</a:t>
            </a:r>
            <a:endParaRPr lang="en" dirty="0"/>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567375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lvl="0"/>
            <a:r>
              <a:rPr lang="en" dirty="0"/>
              <a:t>15</a:t>
            </a:r>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[9,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
        <p:nvSpPr>
          <p:cNvPr id="10" name="Text Box 5"/>
          <p:cNvSpPr txBox="1"/>
          <p:nvPr/>
        </p:nvSpPr>
        <p:spPr>
          <a:xfrm>
            <a:off x="627517" y="3615851"/>
            <a:ext cx="3894667" cy="400110"/>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00" dirty="0" smtClean="0">
                <a:solidFill>
                  <a:schemeClr val="bg1"/>
                </a:solidFill>
                <a:latin typeface="Roboto Condensed" panose="020B0604020202020204" charset="0"/>
                <a:ea typeface="Roboto Condensed" panose="020B0604020202020204" charset="0"/>
                <a:sym typeface="+mn-ea"/>
              </a:rPr>
              <a:t>What about Ransomwares having disk encryption as a subroutine? </a:t>
            </a:r>
            <a:r>
              <a:rPr lang="en-US" sz="1000" b="1" dirty="0" smtClean="0">
                <a:solidFill>
                  <a:srgbClr val="3F5378"/>
                </a:solidFill>
                <a:latin typeface="Roboto Condensed" panose="020B0604020202020204" charset="0"/>
                <a:ea typeface="Roboto Condensed" panose="020B0604020202020204" charset="0"/>
                <a:sym typeface="+mn-ea"/>
              </a:rPr>
              <a:t>(MAMBA Ransomware)</a:t>
            </a:r>
            <a:endParaRPr lang="en-US" sz="1000" b="1" dirty="0">
              <a:solidFill>
                <a:srgbClr val="3F5378"/>
              </a:solidFill>
              <a:latin typeface="Roboto Condensed" panose="020B0604020202020204" charset="0"/>
              <a:ea typeface="Roboto Condensed" panose="020B0604020202020204" charset="0"/>
              <a:sym typeface="+mn-ea"/>
            </a:endParaRPr>
          </a:p>
        </p:txBody>
      </p:sp>
    </p:spTree>
    <p:extLst>
      <p:ext uri="{BB962C8B-B14F-4D97-AF65-F5344CB8AC3E}">
        <p14:creationId xmlns:p14="http://schemas.microsoft.com/office/powerpoint/2010/main" val="445061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Third Step: Identifying Disk Encryption </a:t>
            </a:r>
            <a:r>
              <a:rPr lang="en-US" dirty="0" smtClean="0"/>
              <a:t>Process</a:t>
            </a:r>
            <a:endParaRPr lang="en-US" dirty="0"/>
          </a:p>
        </p:txBody>
      </p:sp>
      <p:sp>
        <p:nvSpPr>
          <p:cNvPr id="5" name="Slide Number Placeholder 4"/>
          <p:cNvSpPr>
            <a:spLocks noGrp="1"/>
          </p:cNvSpPr>
          <p:nvPr>
            <p:ph type="sldNum" idx="12"/>
          </p:nvPr>
        </p:nvSpPr>
        <p:spPr/>
        <p:txBody>
          <a:bodyPr/>
          <a:lstStyle/>
          <a:p>
            <a:pPr lvl="0"/>
            <a:r>
              <a:rPr lang="en" dirty="0"/>
              <a:t>15</a:t>
            </a:r>
          </a:p>
        </p:txBody>
      </p:sp>
      <p:sp>
        <p:nvSpPr>
          <p:cNvPr id="6" name="Rectangle 5"/>
          <p:cNvSpPr/>
          <p:nvPr/>
        </p:nvSpPr>
        <p:spPr>
          <a:xfrm>
            <a:off x="414669" y="1621386"/>
            <a:ext cx="4320364" cy="553998"/>
          </a:xfrm>
          <a:prstGeom prst="rect">
            <a:avLst/>
          </a:prstGeom>
        </p:spPr>
        <p:txBody>
          <a:bodyPr wrap="square">
            <a:spAutoFit/>
          </a:bodyPr>
          <a:lstStyle/>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a:p>
            <a:pPr algn="just"/>
            <a:endParaRPr lang="en-US" sz="1000" dirty="0">
              <a:latin typeface="Roboto Condensed" panose="020B0604020202020204" charset="0"/>
              <a:ea typeface="Roboto Condensed" panose="020B0604020202020204" charset="0"/>
            </a:endParaRPr>
          </a:p>
        </p:txBody>
      </p:sp>
      <p:sp>
        <p:nvSpPr>
          <p:cNvPr id="7" name="Rectangle 6"/>
          <p:cNvSpPr/>
          <p:nvPr/>
        </p:nvSpPr>
        <p:spPr>
          <a:xfrm>
            <a:off x="414669" y="4501912"/>
            <a:ext cx="6035750" cy="584775"/>
          </a:xfrm>
          <a:prstGeom prst="rect">
            <a:avLst/>
          </a:prstGeom>
          <a:ln>
            <a:solidFill>
              <a:srgbClr val="3F5378"/>
            </a:solidFill>
          </a:ln>
        </p:spPr>
        <p:txBody>
          <a:bodyPr wrap="square">
            <a:spAutoFit/>
          </a:bodyPr>
          <a:lstStyle/>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M</a:t>
            </a:r>
            <a:r>
              <a:rPr lang="en-US" sz="800" dirty="0">
                <a:solidFill>
                  <a:srgbClr val="263248"/>
                </a:solidFill>
                <a:latin typeface="Roboto Condensed" panose="020B0604020202020204" charset="0"/>
                <a:ea typeface="Roboto Condensed" panose="020B0604020202020204" charset="0"/>
              </a:rPr>
              <a:t>. V. Ball, C. </a:t>
            </a:r>
            <a:r>
              <a:rPr lang="en-US" sz="800" dirty="0" err="1">
                <a:solidFill>
                  <a:srgbClr val="263248"/>
                </a:solidFill>
                <a:latin typeface="Roboto Condensed" panose="020B0604020202020204" charset="0"/>
                <a:ea typeface="Roboto Condensed" panose="020B0604020202020204" charset="0"/>
              </a:rPr>
              <a:t>Guyot</a:t>
            </a:r>
            <a:r>
              <a:rPr lang="en-US" sz="800" dirty="0">
                <a:solidFill>
                  <a:srgbClr val="263248"/>
                </a:solidFill>
                <a:latin typeface="Roboto Condensed" panose="020B0604020202020204" charset="0"/>
                <a:ea typeface="Roboto Condensed" panose="020B0604020202020204" charset="0"/>
              </a:rPr>
              <a:t>, J. P. Hughes, L. Martin, and L. C. Noll, “The </a:t>
            </a:r>
            <a:r>
              <a:rPr lang="en-US" sz="800" dirty="0" err="1" smtClean="0">
                <a:solidFill>
                  <a:srgbClr val="263248"/>
                </a:solidFill>
                <a:latin typeface="Roboto Condensed" panose="020B0604020202020204" charset="0"/>
                <a:ea typeface="Roboto Condensed" panose="020B0604020202020204" charset="0"/>
              </a:rPr>
              <a:t>xts-aes</a:t>
            </a:r>
            <a:r>
              <a:rPr lang="en-US" sz="800" dirty="0" smtClean="0">
                <a:solidFill>
                  <a:srgbClr val="263248"/>
                </a:solidFill>
                <a:latin typeface="Roboto Condensed" panose="020B0604020202020204" charset="0"/>
                <a:ea typeface="Roboto Condensed" panose="020B0604020202020204" charset="0"/>
              </a:rPr>
              <a:t> disk encryption algorithm and the security of </a:t>
            </a:r>
            <a:r>
              <a:rPr lang="en-US" sz="800" dirty="0" err="1" smtClean="0">
                <a:solidFill>
                  <a:srgbClr val="263248"/>
                </a:solidFill>
                <a:latin typeface="Roboto Condensed" panose="020B0604020202020204" charset="0"/>
                <a:ea typeface="Roboto Condensed" panose="020B0604020202020204" charset="0"/>
              </a:rPr>
              <a:t>ciphertext</a:t>
            </a:r>
            <a:r>
              <a:rPr lang="en-US" sz="800" dirty="0">
                <a:solidFill>
                  <a:srgbClr val="263248"/>
                </a:solidFill>
                <a:latin typeface="Roboto Condensed" panose="020B0604020202020204" charset="0"/>
                <a:ea typeface="Roboto Condensed" panose="020B0604020202020204" charset="0"/>
              </a:rPr>
              <a:t> </a:t>
            </a:r>
            <a:r>
              <a:rPr lang="en-US" sz="800" dirty="0" smtClean="0">
                <a:solidFill>
                  <a:srgbClr val="263248"/>
                </a:solidFill>
                <a:latin typeface="Roboto Condensed" panose="020B0604020202020204" charset="0"/>
                <a:ea typeface="Roboto Condensed" panose="020B0604020202020204" charset="0"/>
              </a:rPr>
              <a:t>stealing,” </a:t>
            </a:r>
            <a:r>
              <a:rPr lang="en-US" sz="800" dirty="0" err="1" smtClean="0">
                <a:solidFill>
                  <a:srgbClr val="263248"/>
                </a:solidFill>
                <a:latin typeface="Roboto Condensed" panose="020B0604020202020204" charset="0"/>
                <a:ea typeface="Roboto Condensed" panose="020B0604020202020204" charset="0"/>
              </a:rPr>
              <a:t>Cryptologia</a:t>
            </a:r>
            <a:r>
              <a:rPr lang="en-US" sz="800" dirty="0">
                <a:solidFill>
                  <a:srgbClr val="263248"/>
                </a:solidFill>
                <a:latin typeface="Roboto Condensed" panose="020B0604020202020204" charset="0"/>
                <a:ea typeface="Roboto Condensed" panose="020B0604020202020204" charset="0"/>
              </a:rPr>
              <a:t>, vol. 36, no. 1, pp. 70–79, </a:t>
            </a:r>
            <a:r>
              <a:rPr lang="en-US" sz="800" dirty="0" smtClean="0">
                <a:solidFill>
                  <a:srgbClr val="263248"/>
                </a:solidFill>
                <a:latin typeface="Roboto Condensed" panose="020B0604020202020204" charset="0"/>
                <a:ea typeface="Roboto Condensed" panose="020B0604020202020204" charset="0"/>
              </a:rPr>
              <a:t>2012.</a:t>
            </a:r>
          </a:p>
          <a:p>
            <a:pPr marL="228600" indent="-228600">
              <a:buFont typeface="+mj-lt"/>
              <a:buAutoNum type="arabicPeriod" startAt="9"/>
            </a:pPr>
            <a:endParaRPr lang="en-US" sz="800" dirty="0" smtClean="0">
              <a:solidFill>
                <a:srgbClr val="263248"/>
              </a:solidFill>
              <a:latin typeface="Roboto Condensed" panose="020B0604020202020204" charset="0"/>
              <a:ea typeface="Roboto Condensed" panose="020B0604020202020204" charset="0"/>
            </a:endParaRPr>
          </a:p>
          <a:p>
            <a:pPr marL="228600" indent="-228600">
              <a:buFont typeface="+mj-lt"/>
              <a:buAutoNum type="arabicPeriod" startAt="9"/>
            </a:pPr>
            <a:r>
              <a:rPr lang="en-US" sz="800" dirty="0" smtClean="0">
                <a:solidFill>
                  <a:srgbClr val="263248"/>
                </a:solidFill>
                <a:latin typeface="Roboto Condensed" panose="020B0604020202020204" charset="0"/>
                <a:ea typeface="Roboto Condensed" panose="020B0604020202020204" charset="0"/>
              </a:rPr>
              <a:t>L</a:t>
            </a:r>
            <a:r>
              <a:rPr lang="en-US" sz="800" dirty="0">
                <a:solidFill>
                  <a:srgbClr val="263248"/>
                </a:solidFill>
                <a:latin typeface="Roboto Condensed" panose="020B0604020202020204" charset="0"/>
                <a:ea typeface="Roboto Condensed" panose="020B0604020202020204" charset="0"/>
              </a:rPr>
              <a:t>. Martin, “</a:t>
            </a:r>
            <a:r>
              <a:rPr lang="en-US" sz="800" dirty="0" err="1">
                <a:solidFill>
                  <a:srgbClr val="263248"/>
                </a:solidFill>
                <a:latin typeface="Roboto Condensed" panose="020B0604020202020204" charset="0"/>
                <a:ea typeface="Roboto Condensed" panose="020B0604020202020204" charset="0"/>
              </a:rPr>
              <a:t>Xts</a:t>
            </a:r>
            <a:r>
              <a:rPr lang="en-US" sz="800" dirty="0">
                <a:solidFill>
                  <a:srgbClr val="263248"/>
                </a:solidFill>
                <a:latin typeface="Roboto Condensed" panose="020B0604020202020204" charset="0"/>
                <a:ea typeface="Roboto Condensed" panose="020B0604020202020204" charset="0"/>
              </a:rPr>
              <a:t>: A mode of </a:t>
            </a:r>
            <a:r>
              <a:rPr lang="en-US" sz="800" dirty="0" err="1">
                <a:solidFill>
                  <a:srgbClr val="263248"/>
                </a:solidFill>
                <a:latin typeface="Roboto Condensed" panose="020B0604020202020204" charset="0"/>
                <a:ea typeface="Roboto Condensed" panose="020B0604020202020204" charset="0"/>
              </a:rPr>
              <a:t>aes</a:t>
            </a:r>
            <a:r>
              <a:rPr lang="en-US" sz="800" dirty="0">
                <a:solidFill>
                  <a:srgbClr val="263248"/>
                </a:solidFill>
                <a:latin typeface="Roboto Condensed" panose="020B0604020202020204" charset="0"/>
                <a:ea typeface="Roboto Condensed" panose="020B0604020202020204" charset="0"/>
              </a:rPr>
              <a:t> for encrypting hard </a:t>
            </a:r>
            <a:r>
              <a:rPr lang="en-US" sz="800" dirty="0" err="1">
                <a:solidFill>
                  <a:srgbClr val="263248"/>
                </a:solidFill>
                <a:latin typeface="Roboto Condensed" panose="020B0604020202020204" charset="0"/>
                <a:ea typeface="Roboto Condensed" panose="020B0604020202020204" charset="0"/>
              </a:rPr>
              <a:t>disks,”IEEE</a:t>
            </a:r>
            <a:r>
              <a:rPr lang="en-US" sz="800" dirty="0">
                <a:solidFill>
                  <a:srgbClr val="263248"/>
                </a:solidFill>
                <a:latin typeface="Roboto Condensed" panose="020B0604020202020204" charset="0"/>
                <a:ea typeface="Roboto Condensed" panose="020B0604020202020204" charset="0"/>
              </a:rPr>
              <a:t> Security&amp; Privacy, vol. 8, no. 3, pp. 68–69, 2010.</a:t>
            </a:r>
          </a:p>
        </p:txBody>
      </p:sp>
      <p:pic>
        <p:nvPicPr>
          <p:cNvPr id="8" name="Picture 7"/>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5161300" y="1858845"/>
            <a:ext cx="3200400" cy="1828800"/>
          </a:xfrm>
          <a:prstGeom prst="rect">
            <a:avLst/>
          </a:prstGeom>
        </p:spPr>
      </p:pic>
      <p:sp>
        <p:nvSpPr>
          <p:cNvPr id="9" name="Text Placeholder 2"/>
          <p:cNvSpPr>
            <a:spLocks noGrp="1"/>
          </p:cNvSpPr>
          <p:nvPr>
            <p:ph type="body" idx="1"/>
          </p:nvPr>
        </p:nvSpPr>
        <p:spPr>
          <a:xfrm>
            <a:off x="414669" y="1619535"/>
            <a:ext cx="4320364" cy="1995536"/>
          </a:xfrm>
        </p:spPr>
        <p:txBody>
          <a:bodyPr/>
          <a:lstStyle/>
          <a:p>
            <a:pPr marL="339725" indent="-238125" algn="just">
              <a:buClrTx/>
              <a:buSzPct val="100000"/>
            </a:pPr>
            <a:r>
              <a:rPr lang="en-US" sz="1000" dirty="0"/>
              <a:t>All the popular disk encryption processes use AES-XTS mode of encryption </a:t>
            </a:r>
            <a:r>
              <a:rPr lang="en-US" sz="1000" dirty="0" smtClean="0"/>
              <a:t>[</a:t>
            </a:r>
            <a:r>
              <a:rPr lang="en-US" sz="1000" dirty="0"/>
              <a:t>9</a:t>
            </a:r>
            <a:r>
              <a:rPr lang="en-US" sz="1000" dirty="0" smtClean="0"/>
              <a:t>, 10] </a:t>
            </a:r>
            <a:r>
              <a:rPr lang="en-US" sz="1000" dirty="0"/>
              <a:t>for their operations</a:t>
            </a:r>
            <a:r>
              <a:rPr lang="en-US" sz="1000" dirty="0" smtClean="0"/>
              <a:t>.</a:t>
            </a:r>
          </a:p>
          <a:p>
            <a:pPr marL="339725" indent="-238125" algn="just">
              <a:buClrTx/>
              <a:buSzPct val="100000"/>
            </a:pPr>
            <a:endParaRPr lang="en-US" sz="500" dirty="0"/>
          </a:p>
          <a:p>
            <a:pPr marL="339725" indent="-238125" algn="just">
              <a:buClrTx/>
              <a:buSzPct val="100000"/>
            </a:pPr>
            <a:r>
              <a:rPr lang="en-US" sz="1000" dirty="0">
                <a:latin typeface="Roboto Condensed" panose="020B0604020202020204" charset="0"/>
                <a:ea typeface="Roboto Condensed" panose="020B0604020202020204" charset="0"/>
              </a:rPr>
              <a:t>We template the operation of a disk encryption process, and check for whether the suspicious program is a disk encryption process or not. </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We </a:t>
            </a:r>
            <a:r>
              <a:rPr lang="en-US" sz="1000" dirty="0">
                <a:latin typeface="Roboto Condensed" panose="020B0604020202020204" charset="0"/>
                <a:ea typeface="Roboto Condensed" panose="020B0604020202020204" charset="0"/>
              </a:rPr>
              <a:t>calculate cumulative correlation over time for the suspicious process</a:t>
            </a:r>
            <a:r>
              <a:rPr lang="en-US" sz="1000" dirty="0" smtClean="0">
                <a:latin typeface="Roboto Condensed" panose="020B0604020202020204" charset="0"/>
                <a:ea typeface="Roboto Condensed" panose="020B0604020202020204" charset="0"/>
              </a:rPr>
              <a:t>.</a:t>
            </a:r>
          </a:p>
          <a:p>
            <a:pPr marL="339725" indent="-238125" algn="just">
              <a:buClrTx/>
              <a:buSzPct val="100000"/>
            </a:pPr>
            <a:endParaRPr lang="en-US" sz="500" dirty="0" smtClean="0">
              <a:latin typeface="Roboto Condensed" panose="020B0604020202020204" charset="0"/>
              <a:ea typeface="Roboto Condensed" panose="020B0604020202020204" charset="0"/>
            </a:endParaRPr>
          </a:p>
          <a:p>
            <a:pPr marL="339725" indent="-238125" algn="just">
              <a:buClrTx/>
              <a:buSzPct val="100000"/>
            </a:pPr>
            <a:r>
              <a:rPr lang="en-US" sz="1000" dirty="0" smtClean="0">
                <a:latin typeface="Roboto Condensed" panose="020B0604020202020204" charset="0"/>
                <a:ea typeface="Roboto Condensed" panose="020B0604020202020204" charset="0"/>
              </a:rPr>
              <a:t>If </a:t>
            </a:r>
            <a:r>
              <a:rPr lang="en-US" sz="1000" dirty="0">
                <a:latin typeface="Roboto Condensed" panose="020B0604020202020204" charset="0"/>
                <a:ea typeface="Roboto Condensed" panose="020B0604020202020204" charset="0"/>
              </a:rPr>
              <a:t>the correlation is high for a successive interval of time, we conclude that the process is a disk encryption process</a:t>
            </a:r>
            <a:r>
              <a:rPr lang="en-US" sz="1000" dirty="0" smtClean="0">
                <a:latin typeface="Roboto Condensed" panose="020B0604020202020204" charset="0"/>
                <a:ea typeface="Roboto Condensed" panose="020B0604020202020204" charset="0"/>
              </a:rPr>
              <a:t>.</a:t>
            </a:r>
            <a:endParaRPr lang="en-US" sz="1000" dirty="0">
              <a:latin typeface="Roboto Condensed" panose="020B0604020202020204" charset="0"/>
              <a:ea typeface="Roboto Condensed" panose="020B0604020202020204" charset="0"/>
            </a:endParaRPr>
          </a:p>
        </p:txBody>
      </p:sp>
      <p:sp>
        <p:nvSpPr>
          <p:cNvPr id="10" name="Text Box 5"/>
          <p:cNvSpPr txBox="1"/>
          <p:nvPr/>
        </p:nvSpPr>
        <p:spPr>
          <a:xfrm>
            <a:off x="627517" y="3615851"/>
            <a:ext cx="3894667" cy="400110"/>
          </a:xfrm>
          <a:prstGeom prst="rect">
            <a:avLst/>
          </a:prstGeom>
          <a:solidFill>
            <a:srgbClr val="FF9800"/>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sz="1000" dirty="0" smtClean="0">
                <a:solidFill>
                  <a:schemeClr val="bg1"/>
                </a:solidFill>
                <a:latin typeface="Roboto Condensed" panose="020B0604020202020204" charset="0"/>
                <a:ea typeface="Roboto Condensed" panose="020B0604020202020204" charset="0"/>
                <a:sym typeface="+mn-ea"/>
              </a:rPr>
              <a:t>What about Ransomwares having disk encryption as a subroutine? </a:t>
            </a:r>
            <a:r>
              <a:rPr lang="en-US" sz="1000" b="1" dirty="0" smtClean="0">
                <a:solidFill>
                  <a:srgbClr val="3F5378"/>
                </a:solidFill>
                <a:latin typeface="Roboto Condensed" panose="020B0604020202020204" charset="0"/>
                <a:ea typeface="Roboto Condensed" panose="020B0604020202020204" charset="0"/>
                <a:sym typeface="+mn-ea"/>
              </a:rPr>
              <a:t>(MAMBA Ransomware)</a:t>
            </a:r>
            <a:endParaRPr lang="en-US" sz="1000" b="1" dirty="0">
              <a:solidFill>
                <a:srgbClr val="3F5378"/>
              </a:solidFill>
              <a:latin typeface="Roboto Condensed" panose="020B0604020202020204" charset="0"/>
              <a:ea typeface="Roboto Condensed" panose="020B0604020202020204" charset="0"/>
              <a:sym typeface="+mn-ea"/>
            </a:endParaRPr>
          </a:p>
        </p:txBody>
      </p:sp>
      <p:sp>
        <p:nvSpPr>
          <p:cNvPr id="11" name="Text Box 5"/>
          <p:cNvSpPr txBox="1"/>
          <p:nvPr/>
        </p:nvSpPr>
        <p:spPr>
          <a:xfrm>
            <a:off x="288850" y="4029228"/>
            <a:ext cx="4571999" cy="400110"/>
          </a:xfrm>
          <a:prstGeom prst="rect">
            <a:avLst/>
          </a:prstGeom>
          <a:solidFill>
            <a:srgbClr val="3F5378"/>
          </a:solidFill>
          <a:ln>
            <a:solidFill>
              <a:srgbClr val="C7D3E6"/>
            </a:solidFill>
          </a:ln>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GB" sz="1000" dirty="0">
                <a:solidFill>
                  <a:schemeClr val="bg1"/>
                </a:solidFill>
                <a:latin typeface="Roboto Condensed" panose="020B0604020202020204" charset="0"/>
                <a:ea typeface="Roboto Condensed" panose="020B0604020202020204" charset="0"/>
                <a:sym typeface="+mn-ea"/>
              </a:rPr>
              <a:t>We temporary suspend the disk encryption program and wait for a </a:t>
            </a:r>
            <a:r>
              <a:rPr lang="en-GB" sz="1000" b="1" dirty="0">
                <a:solidFill>
                  <a:srgbClr val="FF9800"/>
                </a:solidFill>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confirmation from the user</a:t>
            </a:r>
            <a:r>
              <a:rPr lang="en-GB" sz="1000" dirty="0">
                <a:solidFill>
                  <a:schemeClr val="bg1"/>
                </a:solidFill>
                <a:latin typeface="Roboto Condensed" panose="020B0604020202020204" charset="0"/>
                <a:ea typeface="Roboto Condensed" panose="020B0604020202020204" charset="0"/>
                <a:sym typeface="+mn-ea"/>
              </a:rPr>
              <a:t> whether the suspected program is actually launched by the user.</a:t>
            </a:r>
            <a:endParaRPr lang="en-US" sz="1000" b="1" dirty="0">
              <a:solidFill>
                <a:schemeClr val="bg1"/>
              </a:solidFill>
              <a:latin typeface="Roboto Condensed" panose="020B0604020202020204" charset="0"/>
              <a:ea typeface="Roboto Condensed" panose="020B0604020202020204" charset="0"/>
              <a:sym typeface="+mn-ea"/>
            </a:endParaRPr>
          </a:p>
        </p:txBody>
      </p:sp>
    </p:spTree>
    <p:extLst>
      <p:ext uri="{BB962C8B-B14F-4D97-AF65-F5344CB8AC3E}">
        <p14:creationId xmlns:p14="http://schemas.microsoft.com/office/powerpoint/2010/main" val="26298083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398959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8"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9921892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40011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3102541" y="2365125"/>
            <a:ext cx="4515459"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Roboto Condensed" panose="020B0604020202020204" charset="0"/>
                <a:ea typeface="Roboto Condensed" panose="020B0604020202020204" charset="0"/>
              </a:rPr>
              <a:t>Showed ransomwares </a:t>
            </a:r>
            <a:r>
              <a:rPr lang="en-US" sz="1200" dirty="0">
                <a:latin typeface="Roboto Condensed" panose="020B0604020202020204" charset="0"/>
                <a:ea typeface="Roboto Condensed" panose="020B0604020202020204" charset="0"/>
              </a:rPr>
              <a:t>leave a trait in the access of I/O and </a:t>
            </a:r>
            <a:r>
              <a:rPr lang="en-US" sz="1200" dirty="0" smtClean="0">
                <a:latin typeface="Roboto Condensed" panose="020B0604020202020204" charset="0"/>
                <a:ea typeface="Roboto Condensed" panose="020B0604020202020204" charset="0"/>
              </a:rPr>
              <a:t>file-systems</a:t>
            </a:r>
          </a:p>
        </p:txBody>
      </p:sp>
      <p:cxnSp>
        <p:nvCxnSpPr>
          <p:cNvPr id="6" name="Straight Arrow Connector 5"/>
          <p:cNvCxnSpPr>
            <a:endCxn id="5" idx="0"/>
          </p:cNvCxnSpPr>
          <p:nvPr/>
        </p:nvCxnSpPr>
        <p:spPr>
          <a:xfrm>
            <a:off x="4506163" y="1865376"/>
            <a:ext cx="854108" cy="499749"/>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32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sp>
        <p:nvSpPr>
          <p:cNvPr id="13"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561772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cxnSp>
        <p:nvCxnSpPr>
          <p:cNvPr id="13" name="Straight Arrow Connector 12"/>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cxnSp>
        <p:nvCxnSpPr>
          <p:cNvPr id="44" name="Straight Arrow Connector 43"/>
          <p:cNvCxnSpPr>
            <a:endCxn id="43" idx="0"/>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4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4859982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cxnSp>
        <p:nvCxnSpPr>
          <p:cNvPr id="12" name="Straight Arrow Connector 11"/>
          <p:cNvCxnSpPr>
            <a:endCxn id="11" idx="1"/>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sp>
        <p:nvSpPr>
          <p:cNvPr id="90" name="TextBox 89"/>
          <p:cNvSpPr txBox="1"/>
          <p:nvPr/>
        </p:nvSpPr>
        <p:spPr>
          <a:xfrm>
            <a:off x="2225121" y="205331"/>
            <a:ext cx="1207382"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Normal Observation</a:t>
            </a:r>
            <a:endParaRPr lang="en-US" sz="1000" b="1" dirty="0">
              <a:solidFill>
                <a:srgbClr val="263248"/>
              </a:solidFill>
              <a:latin typeface="Roboto Condensed" panose="020B0604020202020204" charset="0"/>
              <a:ea typeface="Roboto Condensed" panose="020B0604020202020204" charset="0"/>
            </a:endParaRPr>
          </a:p>
        </p:txBody>
      </p:sp>
      <p:cxnSp>
        <p:nvCxnSpPr>
          <p:cNvPr id="13" name="Straight Arrow Connector 12"/>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cxnSp>
        <p:nvCxnSpPr>
          <p:cNvPr id="44" name="Straight Arrow Connector 43"/>
          <p:cNvCxnSpPr>
            <a:endCxn id="43" idx="0"/>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cxnSp>
        <p:nvCxnSpPr>
          <p:cNvPr id="74" name="Straight Arrow Connector 73"/>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751112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sp>
        <p:nvSpPr>
          <p:cNvPr id="74"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111216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6"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99698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7"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642091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Offline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5" name="TextBox 74"/>
          <p:cNvSpPr txBox="1"/>
          <p:nvPr/>
        </p:nvSpPr>
        <p:spPr>
          <a:xfrm>
            <a:off x="2332469" y="203025"/>
            <a:ext cx="984565"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Disk Encryption</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cxnSp>
        <p:nvCxnSpPr>
          <p:cNvPr id="78" name="Elbow Connector 77"/>
          <p:cNvCxnSpPr/>
          <p:nvPr/>
        </p:nvCxnSpPr>
        <p:spPr>
          <a:xfrm rot="16200000" flipH="1">
            <a:off x="5227671" y="1768552"/>
            <a:ext cx="3040750" cy="861852"/>
          </a:xfrm>
          <a:prstGeom prst="bentConnector3">
            <a:avLst>
              <a:gd name="adj1" fmla="val 347"/>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9"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528760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4"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667549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123107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550617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pic>
        <p:nvPicPr>
          <p:cNvPr id="5"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350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7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214907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82"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525550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6"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073768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7"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499322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0"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933265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92"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62867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92" name="TextBox 91"/>
          <p:cNvSpPr txBox="1"/>
          <p:nvPr/>
        </p:nvSpPr>
        <p:spPr>
          <a:xfrm>
            <a:off x="6680276" y="3485428"/>
            <a:ext cx="997389"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Low Correlation</a:t>
            </a:r>
            <a:endParaRPr lang="en-US" sz="1000" b="1" dirty="0">
              <a:solidFill>
                <a:srgbClr val="263248"/>
              </a:solidFill>
              <a:latin typeface="Roboto Condensed" panose="020B0604020202020204" charset="0"/>
              <a:ea typeface="Roboto Condensed" panose="020B0604020202020204" charset="0"/>
            </a:endParaRPr>
          </a:p>
        </p:txBody>
      </p:sp>
      <p:sp>
        <p:nvSpPr>
          <p:cNvPr id="93" name="TextBox 92"/>
          <p:cNvSpPr txBox="1"/>
          <p:nvPr/>
        </p:nvSpPr>
        <p:spPr>
          <a:xfrm>
            <a:off x="7729331" y="4173004"/>
            <a:ext cx="1376069" cy="246221"/>
          </a:xfrm>
          <a:prstGeom prst="rect">
            <a:avLst/>
          </a:prstGeom>
          <a:noFill/>
        </p:spPr>
        <p:txBody>
          <a:bodyPr wrap="squar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Ransomware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94" name="Elbow Connector 93"/>
          <p:cNvCxnSpPr>
            <a:endCxn id="93" idx="0"/>
          </p:cNvCxnSpPr>
          <p:nvPr/>
        </p:nvCxnSpPr>
        <p:spPr>
          <a:xfrm>
            <a:off x="7618000" y="3902932"/>
            <a:ext cx="799366" cy="270072"/>
          </a:xfrm>
          <a:prstGeom prst="bentConnector2">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4587069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9" name="Title 1"/>
          <p:cNvSpPr txBox="1">
            <a:spLocks/>
          </p:cNvSpPr>
          <p:nvPr/>
        </p:nvSpPr>
        <p:spPr>
          <a:xfrm>
            <a:off x="396950" y="203025"/>
            <a:ext cx="1502734" cy="29046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smtClean="0">
                <a:solidFill>
                  <a:schemeClr val="bg1"/>
                </a:solidFill>
                <a:latin typeface="Roboto Condensed" panose="020B0604020202020204" charset="0"/>
                <a:ea typeface="Roboto Condensed" panose="020B0604020202020204" charset="0"/>
              </a:rPr>
              <a:t>Methodology</a:t>
            </a:r>
            <a:endParaRPr lang="en-US" dirty="0">
              <a:solidFill>
                <a:schemeClr val="bg1"/>
              </a:solidFill>
              <a:latin typeface="Roboto Condensed" panose="020B0604020202020204" charset="0"/>
              <a:ea typeface="Roboto Condensed" panose="020B0604020202020204" charset="0"/>
            </a:endParaRPr>
          </a:p>
        </p:txBody>
      </p:sp>
      <p:sp>
        <p:nvSpPr>
          <p:cNvPr id="10" name="Shape 475"/>
          <p:cNvSpPr/>
          <p:nvPr/>
        </p:nvSpPr>
        <p:spPr>
          <a:xfrm>
            <a:off x="2558746" y="437037"/>
            <a:ext cx="532012" cy="484143"/>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000000"/>
          </a:solidFill>
          <a:ln w="9525" cap="flat" cmpd="sng">
            <a:solidFill>
              <a:srgbClr val="A5B0FE"/>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Roboto Condensed" panose="020B0604020202020204" charset="0"/>
              <a:ea typeface="Roboto Condensed" panose="020B0604020202020204" charset="0"/>
            </a:endParaRPr>
          </a:p>
        </p:txBody>
      </p:sp>
      <p:sp>
        <p:nvSpPr>
          <p:cNvPr id="11" name="Rounded Rectangle 10"/>
          <p:cNvSpPr/>
          <p:nvPr/>
        </p:nvSpPr>
        <p:spPr>
          <a:xfrm>
            <a:off x="3783490" y="496027"/>
            <a:ext cx="791350"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Watchdog Program</a:t>
            </a:r>
            <a:endParaRPr lang="en-US" sz="1000" dirty="0">
              <a:latin typeface="Roboto Condensed" panose="020B0604020202020204" charset="0"/>
              <a:ea typeface="Roboto Condensed" panose="020B0604020202020204" charset="0"/>
            </a:endParaRPr>
          </a:p>
        </p:txBody>
      </p:sp>
      <p:sp>
        <p:nvSpPr>
          <p:cNvPr id="81" name="Rectangle 80"/>
          <p:cNvSpPr/>
          <p:nvPr/>
        </p:nvSpPr>
        <p:spPr>
          <a:xfrm>
            <a:off x="3444498" y="292921"/>
            <a:ext cx="4280993" cy="4120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88" name="TextBox 87"/>
          <p:cNvSpPr txBox="1"/>
          <p:nvPr/>
        </p:nvSpPr>
        <p:spPr>
          <a:xfrm>
            <a:off x="535392" y="2342207"/>
            <a:ext cx="1854995" cy="461665"/>
          </a:xfrm>
          <a:prstGeom prst="rect">
            <a:avLst/>
          </a:prstGeom>
          <a:noFill/>
        </p:spPr>
        <p:txBody>
          <a:bodyPr wrap="none" rtlCol="0">
            <a:spAutoFit/>
          </a:bodyPr>
          <a:lstStyle/>
          <a:p>
            <a:r>
              <a:rPr lang="en-US" sz="2400" b="1" dirty="0" smtClean="0">
                <a:solidFill>
                  <a:srgbClr val="263248"/>
                </a:solidFill>
                <a:latin typeface="Roboto Condensed" panose="020B0604020202020204" charset="0"/>
                <a:ea typeface="Roboto Condensed" panose="020B0604020202020204" charset="0"/>
              </a:rPr>
              <a:t>Online Phase</a:t>
            </a:r>
            <a:endParaRPr lang="en-US" sz="2400" b="1" dirty="0">
              <a:solidFill>
                <a:srgbClr val="263248"/>
              </a:solidFill>
              <a:latin typeface="Roboto Condensed" panose="020B0604020202020204" charset="0"/>
              <a:ea typeface="Roboto Condensed" panose="020B0604020202020204" charset="0"/>
            </a:endParaRPr>
          </a:p>
        </p:txBody>
      </p:sp>
      <p:grpSp>
        <p:nvGrpSpPr>
          <p:cNvPr id="14" name="Group 13"/>
          <p:cNvGrpSpPr/>
          <p:nvPr/>
        </p:nvGrpSpPr>
        <p:grpSpPr>
          <a:xfrm>
            <a:off x="5468276" y="437033"/>
            <a:ext cx="958917" cy="757244"/>
            <a:chOff x="6262167" y="543353"/>
            <a:chExt cx="958917" cy="757244"/>
          </a:xfrm>
          <a:solidFill>
            <a:srgbClr val="3F5378"/>
          </a:solidFill>
        </p:grpSpPr>
        <p:grpSp>
          <p:nvGrpSpPr>
            <p:cNvPr id="15" name="Group 14"/>
            <p:cNvGrpSpPr/>
            <p:nvPr/>
          </p:nvGrpSpPr>
          <p:grpSpPr>
            <a:xfrm>
              <a:off x="6413998" y="543353"/>
              <a:ext cx="700549" cy="484143"/>
              <a:chOff x="4468761" y="1939413"/>
              <a:chExt cx="1460945" cy="995962"/>
            </a:xfrm>
            <a:grpFill/>
          </p:grpSpPr>
          <p:sp>
            <p:nvSpPr>
              <p:cNvPr id="17" name="Oval 16"/>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8" name="Oval 17"/>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19" name="Oval 18"/>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0" name="Oval 19"/>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1" name="Oval 20"/>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2" name="Oval 21"/>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3" name="Oval 22"/>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24" name="Oval 23"/>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25" name="Straight Connector 24"/>
              <p:cNvCxnSpPr>
                <a:stCxn id="17" idx="6"/>
                <a:endCxn id="20"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6" name="Straight Connector 25"/>
              <p:cNvCxnSpPr>
                <a:stCxn id="18" idx="6"/>
                <a:endCxn id="20"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7" name="Straight Connector 26"/>
              <p:cNvCxnSpPr>
                <a:stCxn id="19" idx="6"/>
                <a:endCxn id="20"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8" name="Straight Connector 27"/>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29" name="Straight Connector 28"/>
              <p:cNvCxnSpPr>
                <a:stCxn id="18" idx="6"/>
                <a:endCxn id="21"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0" name="Straight Connector 29"/>
              <p:cNvCxnSpPr>
                <a:stCxn id="19" idx="6"/>
                <a:endCxn id="21"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1" name="Straight Connector 30"/>
              <p:cNvCxnSpPr>
                <a:stCxn id="20" idx="6"/>
                <a:endCxn id="22"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2" name="Straight Connector 31"/>
              <p:cNvCxnSpPr>
                <a:stCxn id="20" idx="6"/>
                <a:endCxn id="23"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3" name="Straight Connector 32"/>
              <p:cNvCxnSpPr>
                <a:stCxn id="20" idx="6"/>
                <a:endCxn id="24"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4" name="Straight Connector 33"/>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5" name="Straight Connector 34"/>
              <p:cNvCxnSpPr>
                <a:stCxn id="21" idx="6"/>
                <a:endCxn id="23"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6" name="Straight Connector 35"/>
              <p:cNvCxnSpPr>
                <a:stCxn id="21" idx="6"/>
                <a:endCxn id="24"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7" name="Straight Connector 36"/>
              <p:cNvCxnSpPr>
                <a:stCxn id="17"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8" name="Straight Connector 37"/>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39" name="Straight Connector 38"/>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0" name="Straight Connector 39"/>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1" name="Straight Connector 40"/>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42" name="Straight Connector 41"/>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16" name="TextBox 15"/>
            <p:cNvSpPr txBox="1"/>
            <p:nvPr/>
          </p:nvSpPr>
          <p:spPr>
            <a:xfrm>
              <a:off x="6262167" y="1054376"/>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Autoencoder_1</a:t>
              </a:r>
              <a:endParaRPr lang="en-US" sz="1000" dirty="0">
                <a:solidFill>
                  <a:schemeClr val="bg1"/>
                </a:solidFill>
                <a:latin typeface="Roboto Condensed" panose="020B0604020202020204" charset="0"/>
                <a:ea typeface="Roboto Condensed" panose="020B0604020202020204" charset="0"/>
              </a:endParaRPr>
            </a:p>
          </p:txBody>
        </p:sp>
      </p:grpSp>
      <p:sp>
        <p:nvSpPr>
          <p:cNvPr id="43" name="Rounded Rectangle 42"/>
          <p:cNvSpPr/>
          <p:nvPr/>
        </p:nvSpPr>
        <p:spPr>
          <a:xfrm>
            <a:off x="3793175" y="1575795"/>
            <a:ext cx="781665"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FFT Module</a:t>
            </a:r>
            <a:endParaRPr lang="en-US" sz="1000" dirty="0">
              <a:latin typeface="Roboto Condensed" panose="020B0604020202020204" charset="0"/>
              <a:ea typeface="Roboto Condensed" panose="020B0604020202020204" charset="0"/>
            </a:endParaRPr>
          </a:p>
        </p:txBody>
      </p:sp>
      <p:grpSp>
        <p:nvGrpSpPr>
          <p:cNvPr id="45" name="Group 44"/>
          <p:cNvGrpSpPr/>
          <p:nvPr/>
        </p:nvGrpSpPr>
        <p:grpSpPr>
          <a:xfrm>
            <a:off x="3672216" y="2323407"/>
            <a:ext cx="958917" cy="775763"/>
            <a:chOff x="4466107" y="2429727"/>
            <a:chExt cx="958917" cy="775763"/>
          </a:xfrm>
          <a:solidFill>
            <a:srgbClr val="3F5378"/>
          </a:solidFill>
        </p:grpSpPr>
        <p:grpSp>
          <p:nvGrpSpPr>
            <p:cNvPr id="46" name="Group 45"/>
            <p:cNvGrpSpPr/>
            <p:nvPr/>
          </p:nvGrpSpPr>
          <p:grpSpPr>
            <a:xfrm>
              <a:off x="4617938" y="2429727"/>
              <a:ext cx="700549" cy="484143"/>
              <a:chOff x="4468761" y="1939413"/>
              <a:chExt cx="1460945" cy="995962"/>
            </a:xfrm>
            <a:grpFill/>
          </p:grpSpPr>
          <p:sp>
            <p:nvSpPr>
              <p:cNvPr id="48" name="Oval 47"/>
              <p:cNvSpPr/>
              <p:nvPr/>
            </p:nvSpPr>
            <p:spPr>
              <a:xfrm>
                <a:off x="460887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49" name="Oval 48"/>
              <p:cNvSpPr/>
              <p:nvPr/>
            </p:nvSpPr>
            <p:spPr>
              <a:xfrm>
                <a:off x="460887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0" name="Oval 49"/>
              <p:cNvSpPr/>
              <p:nvPr/>
            </p:nvSpPr>
            <p:spPr>
              <a:xfrm>
                <a:off x="460887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1" name="Oval 50"/>
              <p:cNvSpPr/>
              <p:nvPr/>
            </p:nvSpPr>
            <p:spPr>
              <a:xfrm>
                <a:off x="5064426" y="2073794"/>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2" name="Oval 51"/>
              <p:cNvSpPr/>
              <p:nvPr/>
            </p:nvSpPr>
            <p:spPr>
              <a:xfrm>
                <a:off x="5064426" y="2532232"/>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3" name="Oval 52"/>
              <p:cNvSpPr/>
              <p:nvPr/>
            </p:nvSpPr>
            <p:spPr>
              <a:xfrm>
                <a:off x="5519981" y="19394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4" name="Oval 53"/>
              <p:cNvSpPr/>
              <p:nvPr/>
            </p:nvSpPr>
            <p:spPr>
              <a:xfrm>
                <a:off x="5519981" y="23030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sp>
            <p:nvSpPr>
              <p:cNvPr id="55" name="Oval 54"/>
              <p:cNvSpPr/>
              <p:nvPr/>
            </p:nvSpPr>
            <p:spPr>
              <a:xfrm>
                <a:off x="5519981" y="2666613"/>
                <a:ext cx="268762" cy="268762"/>
              </a:xfrm>
              <a:prstGeom prst="ellipse">
                <a:avLst/>
              </a:prstGeom>
              <a:grp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latin typeface="Roboto Condensed" panose="020B0604020202020204" charset="0"/>
                  <a:ea typeface="Roboto Condensed" panose="020B0604020202020204" charset="0"/>
                </a:endParaRPr>
              </a:p>
            </p:txBody>
          </p:sp>
          <p:cxnSp>
            <p:nvCxnSpPr>
              <p:cNvPr id="56" name="Straight Connector 55"/>
              <p:cNvCxnSpPr>
                <a:stCxn id="48" idx="6"/>
                <a:endCxn id="51" idx="2"/>
              </p:cNvCxnSpPr>
              <p:nvPr/>
            </p:nvCxnSpPr>
            <p:spPr>
              <a:xfrm>
                <a:off x="4877633"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7" name="Straight Connector 56"/>
              <p:cNvCxnSpPr>
                <a:stCxn id="49" idx="6"/>
                <a:endCxn id="51" idx="2"/>
              </p:cNvCxnSpPr>
              <p:nvPr/>
            </p:nvCxnSpPr>
            <p:spPr>
              <a:xfrm flipV="1">
                <a:off x="4877633"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8" name="Straight Connector 57"/>
              <p:cNvCxnSpPr>
                <a:stCxn id="50" idx="6"/>
                <a:endCxn id="51" idx="2"/>
              </p:cNvCxnSpPr>
              <p:nvPr/>
            </p:nvCxnSpPr>
            <p:spPr>
              <a:xfrm flipV="1">
                <a:off x="4877633"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59" name="Straight Connector 58"/>
              <p:cNvCxnSpPr/>
              <p:nvPr/>
            </p:nvCxnSpPr>
            <p:spPr>
              <a:xfrm>
                <a:off x="4877632" y="2073793"/>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0" name="Straight Connector 59"/>
              <p:cNvCxnSpPr>
                <a:stCxn id="49" idx="6"/>
                <a:endCxn id="52" idx="2"/>
              </p:cNvCxnSpPr>
              <p:nvPr/>
            </p:nvCxnSpPr>
            <p:spPr>
              <a:xfrm>
                <a:off x="4877633"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1" name="Straight Connector 60"/>
              <p:cNvCxnSpPr>
                <a:stCxn id="50" idx="6"/>
                <a:endCxn id="52" idx="2"/>
              </p:cNvCxnSpPr>
              <p:nvPr/>
            </p:nvCxnSpPr>
            <p:spPr>
              <a:xfrm flipV="1">
                <a:off x="4877633"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2" name="Straight Connector 61"/>
              <p:cNvCxnSpPr>
                <a:stCxn id="51" idx="6"/>
                <a:endCxn id="53" idx="2"/>
              </p:cNvCxnSpPr>
              <p:nvPr/>
            </p:nvCxnSpPr>
            <p:spPr>
              <a:xfrm flipV="1">
                <a:off x="5333188" y="2073794"/>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3" name="Straight Connector 62"/>
              <p:cNvCxnSpPr>
                <a:stCxn id="51" idx="6"/>
                <a:endCxn id="54" idx="2"/>
              </p:cNvCxnSpPr>
              <p:nvPr/>
            </p:nvCxnSpPr>
            <p:spPr>
              <a:xfrm>
                <a:off x="5333188" y="2208175"/>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4" name="Straight Connector 63"/>
              <p:cNvCxnSpPr>
                <a:stCxn id="51" idx="6"/>
                <a:endCxn id="55" idx="2"/>
              </p:cNvCxnSpPr>
              <p:nvPr/>
            </p:nvCxnSpPr>
            <p:spPr>
              <a:xfrm>
                <a:off x="5333188" y="2208175"/>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5" name="Straight Connector 64"/>
              <p:cNvCxnSpPr/>
              <p:nvPr/>
            </p:nvCxnSpPr>
            <p:spPr>
              <a:xfrm flipV="1">
                <a:off x="5333187" y="2073794"/>
                <a:ext cx="186793" cy="5928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6" name="Straight Connector 65"/>
              <p:cNvCxnSpPr>
                <a:stCxn id="52" idx="6"/>
                <a:endCxn id="54" idx="2"/>
              </p:cNvCxnSpPr>
              <p:nvPr/>
            </p:nvCxnSpPr>
            <p:spPr>
              <a:xfrm flipV="1">
                <a:off x="5333188" y="2437394"/>
                <a:ext cx="186793" cy="229219"/>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7" name="Straight Connector 66"/>
              <p:cNvCxnSpPr>
                <a:stCxn id="52" idx="6"/>
                <a:endCxn id="55" idx="2"/>
              </p:cNvCxnSpPr>
              <p:nvPr/>
            </p:nvCxnSpPr>
            <p:spPr>
              <a:xfrm>
                <a:off x="5333188" y="2666613"/>
                <a:ext cx="186793" cy="13438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8" name="Straight Connector 67"/>
              <p:cNvCxnSpPr>
                <a:stCxn id="48" idx="2"/>
              </p:cNvCxnSpPr>
              <p:nvPr/>
            </p:nvCxnSpPr>
            <p:spPr>
              <a:xfrm flipH="1" flipV="1">
                <a:off x="4468761"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69" name="Straight Connector 68"/>
              <p:cNvCxnSpPr/>
              <p:nvPr/>
            </p:nvCxnSpPr>
            <p:spPr>
              <a:xfrm flipH="1" flipV="1">
                <a:off x="4476986" y="2437394"/>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0" name="Straight Connector 69"/>
              <p:cNvCxnSpPr/>
              <p:nvPr/>
            </p:nvCxnSpPr>
            <p:spPr>
              <a:xfrm flipH="1" flipV="1">
                <a:off x="4470465" y="2807458"/>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1" name="Straight Connector 70"/>
              <p:cNvCxnSpPr/>
              <p:nvPr/>
            </p:nvCxnSpPr>
            <p:spPr>
              <a:xfrm flipH="1" flipV="1">
                <a:off x="5789596" y="20737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2" name="Straight Connector 71"/>
              <p:cNvCxnSpPr/>
              <p:nvPr/>
            </p:nvCxnSpPr>
            <p:spPr>
              <a:xfrm flipH="1" flipV="1">
                <a:off x="5789596" y="2438835"/>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cxnSp>
            <p:nvCxnSpPr>
              <p:cNvPr id="73" name="Straight Connector 72"/>
              <p:cNvCxnSpPr/>
              <p:nvPr/>
            </p:nvCxnSpPr>
            <p:spPr>
              <a:xfrm flipH="1" flipV="1">
                <a:off x="5782222" y="2800993"/>
                <a:ext cx="140110" cy="1"/>
              </a:xfrm>
              <a:prstGeom prst="line">
                <a:avLst/>
              </a:prstGeom>
              <a:grpFill/>
              <a:ln w="38100">
                <a:solidFill>
                  <a:srgbClr val="C7D3E6"/>
                </a:solidFill>
              </a:ln>
            </p:spPr>
            <p:style>
              <a:lnRef idx="1">
                <a:schemeClr val="accent6"/>
              </a:lnRef>
              <a:fillRef idx="0">
                <a:schemeClr val="accent6"/>
              </a:fillRef>
              <a:effectRef idx="0">
                <a:schemeClr val="accent6"/>
              </a:effectRef>
              <a:fontRef idx="minor">
                <a:schemeClr val="tx1"/>
              </a:fontRef>
            </p:style>
          </p:cxnSp>
        </p:grpSp>
        <p:sp>
          <p:nvSpPr>
            <p:cNvPr id="47" name="TextBox 46"/>
            <p:cNvSpPr txBox="1"/>
            <p:nvPr/>
          </p:nvSpPr>
          <p:spPr>
            <a:xfrm>
              <a:off x="4466107" y="2959269"/>
              <a:ext cx="958917" cy="246221"/>
            </a:xfrm>
            <a:prstGeom prst="rect">
              <a:avLst/>
            </a:prstGeom>
            <a:grpFill/>
            <a:ln>
              <a:solidFill>
                <a:srgbClr val="C7D3E6"/>
              </a:solidFill>
            </a:ln>
          </p:spPr>
          <p:txBody>
            <a:bodyPr wrap="none" rtlCol="0">
              <a:spAutoFit/>
            </a:bodyPr>
            <a:lstStyle/>
            <a:p>
              <a:r>
                <a:rPr lang="en-US" sz="1000" dirty="0" smtClean="0">
                  <a:solidFill>
                    <a:schemeClr val="bg1"/>
                  </a:solidFill>
                  <a:latin typeface="Roboto Condensed" panose="020B0604020202020204" charset="0"/>
                  <a:ea typeface="Roboto Condensed" panose="020B0604020202020204" charset="0"/>
                </a:rPr>
                <a:t>Autoencoder_2</a:t>
              </a:r>
              <a:endParaRPr lang="en-US" sz="1000" dirty="0">
                <a:solidFill>
                  <a:schemeClr val="bg1"/>
                </a:solidFill>
                <a:latin typeface="Roboto Condensed" panose="020B0604020202020204" charset="0"/>
                <a:ea typeface="Roboto Condensed" panose="020B0604020202020204" charset="0"/>
              </a:endParaRPr>
            </a:p>
          </p:txBody>
        </p:sp>
      </p:grpSp>
      <p:sp>
        <p:nvSpPr>
          <p:cNvPr id="77" name="Rounded Rectangle 76"/>
          <p:cNvSpPr/>
          <p:nvPr/>
        </p:nvSpPr>
        <p:spPr>
          <a:xfrm>
            <a:off x="6739943" y="3719853"/>
            <a:ext cx="878057" cy="366157"/>
          </a:xfrm>
          <a:prstGeom prst="roundRect">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Correlation Module</a:t>
            </a:r>
            <a:endParaRPr lang="en-US" sz="1000" dirty="0">
              <a:latin typeface="Roboto Condensed" panose="020B0604020202020204" charset="0"/>
              <a:ea typeface="Roboto Condensed" panose="020B0604020202020204" charset="0"/>
            </a:endParaRPr>
          </a:p>
        </p:txBody>
      </p:sp>
      <p:sp>
        <p:nvSpPr>
          <p:cNvPr id="79" name="TextBox 78"/>
          <p:cNvSpPr txBox="1"/>
          <p:nvPr/>
        </p:nvSpPr>
        <p:spPr>
          <a:xfrm>
            <a:off x="2275563" y="203025"/>
            <a:ext cx="1098379"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Unknown Process</a:t>
            </a:r>
            <a:endParaRPr lang="en-US" sz="1000" b="1" dirty="0">
              <a:solidFill>
                <a:srgbClr val="263248"/>
              </a:solidFill>
              <a:latin typeface="Roboto Condensed" panose="020B0604020202020204" charset="0"/>
              <a:ea typeface="Roboto Condensed" panose="020B0604020202020204" charset="0"/>
            </a:endParaRPr>
          </a:p>
        </p:txBody>
      </p:sp>
      <p:cxnSp>
        <p:nvCxnSpPr>
          <p:cNvPr id="74" name="Straight Arrow Connector 73"/>
          <p:cNvCxnSpPr/>
          <p:nvPr/>
        </p:nvCxnSpPr>
        <p:spPr>
          <a:xfrm flipV="1">
            <a:off x="4574840" y="679104"/>
            <a:ext cx="1044858"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3105507" y="679104"/>
            <a:ext cx="677983" cy="2"/>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Diamond 77"/>
              <p:cNvSpPr/>
              <p:nvPr/>
            </p:nvSpPr>
            <p:spPr>
              <a:xfrm>
                <a:off x="5468276" y="1912856"/>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
                        <m:sSubPr>
                          <m:ctrlPr>
                            <a:rPr lang="en-US" sz="1000" i="1" smtClean="0">
                              <a:latin typeface="Cambria Math" panose="02040503050406030204" pitchFamily="18" charset="0"/>
                            </a:rPr>
                          </m:ctrlPr>
                        </m:sSub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Sub>
                    </m:oMath>
                  </m:oMathPara>
                </a14:m>
                <a:endParaRPr lang="en-US" sz="1000" dirty="0">
                  <a:latin typeface="Roboto Condensed" panose="020B0604020202020204" charset="0"/>
                  <a:ea typeface="Roboto Condensed" panose="020B0604020202020204" charset="0"/>
                </a:endParaRPr>
              </a:p>
            </p:txBody>
          </p:sp>
        </mc:Choice>
        <mc:Fallback xmlns="">
          <p:sp>
            <p:nvSpPr>
              <p:cNvPr id="78" name="Diamond 77"/>
              <p:cNvSpPr>
                <a:spLocks noRot="1" noChangeAspect="1" noMove="1" noResize="1" noEditPoints="1" noAdjustHandles="1" noChangeArrowheads="1" noChangeShapeType="1" noTextEdit="1"/>
              </p:cNvSpPr>
              <p:nvPr/>
            </p:nvSpPr>
            <p:spPr>
              <a:xfrm>
                <a:off x="5468276" y="1912856"/>
                <a:ext cx="954853" cy="821102"/>
              </a:xfrm>
              <a:prstGeom prst="diamond">
                <a:avLst/>
              </a:prstGeom>
              <a:blipFill>
                <a:blip r:embed="rId3"/>
                <a:stretch>
                  <a:fillRect/>
                </a:stretch>
              </a:blipFill>
              <a:ln>
                <a:solidFill>
                  <a:srgbClr val="C7D3E6"/>
                </a:solidFill>
              </a:ln>
            </p:spPr>
            <p:txBody>
              <a:bodyPr/>
              <a:lstStyle/>
              <a:p>
                <a:r>
                  <a:rPr lang="en-US">
                    <a:noFill/>
                  </a:rPr>
                  <a:t> </a:t>
                </a:r>
              </a:p>
            </p:txBody>
          </p:sp>
        </mc:Fallback>
      </mc:AlternateContent>
      <p:cxnSp>
        <p:nvCxnSpPr>
          <p:cNvPr id="80" name="Straight Arrow Connector 79"/>
          <p:cNvCxnSpPr/>
          <p:nvPr/>
        </p:nvCxnSpPr>
        <p:spPr>
          <a:xfrm flipH="1">
            <a:off x="5945703" y="1194277"/>
            <a:ext cx="2032" cy="718579"/>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p:nvPr/>
        </p:nvCxnSpPr>
        <p:spPr>
          <a:xfrm rot="16200000" flipV="1">
            <a:off x="4813669" y="1668798"/>
            <a:ext cx="894812" cy="414406"/>
          </a:xfrm>
          <a:prstGeom prst="bentConnector3">
            <a:avLst>
              <a:gd name="adj1" fmla="val -309"/>
            </a:avLst>
          </a:prstGeom>
          <a:ln w="12700">
            <a:solidFill>
              <a:srgbClr val="FF98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10800000">
            <a:off x="4365195" y="862184"/>
            <a:ext cx="688677" cy="566411"/>
          </a:xfrm>
          <a:prstGeom prst="bentConnector3">
            <a:avLst>
              <a:gd name="adj1" fmla="val 100493"/>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5048569" y="2298280"/>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cxnSp>
        <p:nvCxnSpPr>
          <p:cNvPr id="82" name="Straight Arrow Connector 81"/>
          <p:cNvCxnSpPr/>
          <p:nvPr/>
        </p:nvCxnSpPr>
        <p:spPr>
          <a:xfrm>
            <a:off x="4179165" y="862184"/>
            <a:ext cx="4843" cy="71361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4173924" y="1951914"/>
            <a:ext cx="9893" cy="381455"/>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Diamond 86"/>
              <p:cNvSpPr/>
              <p:nvPr/>
            </p:nvSpPr>
            <p:spPr>
              <a:xfrm>
                <a:off x="3676280" y="3492380"/>
                <a:ext cx="954853" cy="821102"/>
              </a:xfrm>
              <a:prstGeom prst="diamond">
                <a:avLst/>
              </a:prstGeom>
              <a:solidFill>
                <a:srgbClr val="3F5378"/>
              </a:solidFill>
              <a:ln>
                <a:solidFill>
                  <a:srgbClr val="C7D3E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00" dirty="0" smtClean="0">
                    <a:latin typeface="Roboto Condensed" panose="020B0604020202020204" charset="0"/>
                    <a:ea typeface="Roboto Condensed" panose="020B0604020202020204" charset="0"/>
                  </a:rPr>
                  <a:t>Error &gt; </a:t>
                </a:r>
              </a:p>
              <a:p>
                <a:pPr algn="ctr"/>
                <a14:m>
                  <m:oMathPara xmlns:m="http://schemas.openxmlformats.org/officeDocument/2006/math">
                    <m:oMathParaPr>
                      <m:jc m:val="centerGroup"/>
                    </m:oMathParaPr>
                    <m:oMath xmlns:m="http://schemas.openxmlformats.org/officeDocument/2006/math">
                      <m:sSubSup>
                        <m:sSubSupPr>
                          <m:ctrlPr>
                            <a:rPr lang="en-US" sz="1000" i="1" smtClean="0">
                              <a:latin typeface="Cambria Math" panose="02040503050406030204" pitchFamily="18" charset="0"/>
                            </a:rPr>
                          </m:ctrlPr>
                        </m:sSubSupPr>
                        <m:e>
                          <m:r>
                            <a:rPr lang="en-US" sz="1000" b="0" i="1" smtClean="0">
                              <a:latin typeface="Cambria Math" panose="02040503050406030204" pitchFamily="18" charset="0"/>
                            </a:rPr>
                            <m:t>𝑅</m:t>
                          </m:r>
                        </m:e>
                        <m:sub>
                          <m:r>
                            <a:rPr lang="en-US" sz="1000" b="0" i="1" smtClean="0">
                              <a:latin typeface="Cambria Math" panose="02040503050406030204" pitchFamily="18" charset="0"/>
                            </a:rPr>
                            <m:t>𝑡</m:t>
                          </m:r>
                        </m:sub>
                        <m:sup>
                          <m:r>
                            <a:rPr lang="en-US" sz="1000" b="0" i="1" smtClean="0">
                              <a:latin typeface="Cambria Math" panose="02040503050406030204" pitchFamily="18" charset="0"/>
                            </a:rPr>
                            <m:t>′</m:t>
                          </m:r>
                        </m:sup>
                      </m:sSubSup>
                    </m:oMath>
                  </m:oMathPara>
                </a14:m>
                <a:endParaRPr lang="en-US" sz="1000" dirty="0">
                  <a:latin typeface="Roboto Condensed" panose="020B0604020202020204" charset="0"/>
                  <a:ea typeface="Roboto Condensed" panose="020B0604020202020204" charset="0"/>
                </a:endParaRPr>
              </a:p>
            </p:txBody>
          </p:sp>
        </mc:Choice>
        <mc:Fallback xmlns="">
          <p:sp>
            <p:nvSpPr>
              <p:cNvPr id="87" name="Diamond 86"/>
              <p:cNvSpPr>
                <a:spLocks noRot="1" noChangeAspect="1" noMove="1" noResize="1" noEditPoints="1" noAdjustHandles="1" noChangeArrowheads="1" noChangeShapeType="1" noTextEdit="1"/>
              </p:cNvSpPr>
              <p:nvPr/>
            </p:nvSpPr>
            <p:spPr>
              <a:xfrm>
                <a:off x="3676280" y="3492380"/>
                <a:ext cx="954853" cy="821102"/>
              </a:xfrm>
              <a:prstGeom prst="diamond">
                <a:avLst/>
              </a:prstGeom>
              <a:blipFill>
                <a:blip r:embed="rId4"/>
                <a:stretch>
                  <a:fillRect/>
                </a:stretch>
              </a:blipFill>
              <a:ln>
                <a:solidFill>
                  <a:srgbClr val="C7D3E6"/>
                </a:solidFill>
              </a:ln>
            </p:spPr>
            <p:txBody>
              <a:bodyPr/>
              <a:lstStyle/>
              <a:p>
                <a:r>
                  <a:rPr lang="en-US">
                    <a:noFill/>
                  </a:rPr>
                  <a:t> </a:t>
                </a:r>
              </a:p>
            </p:txBody>
          </p:sp>
        </mc:Fallback>
      </mc:AlternateContent>
      <p:cxnSp>
        <p:nvCxnSpPr>
          <p:cNvPr id="89" name="Straight Arrow Connector 88"/>
          <p:cNvCxnSpPr/>
          <p:nvPr/>
        </p:nvCxnSpPr>
        <p:spPr>
          <a:xfrm>
            <a:off x="4151675" y="3099170"/>
            <a:ext cx="2032" cy="393210"/>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a:off x="4631133" y="3902931"/>
            <a:ext cx="2108810" cy="1"/>
          </a:xfrm>
          <a:prstGeom prst="straightConnector1">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4549816" y="3669436"/>
            <a:ext cx="420308" cy="246221"/>
          </a:xfrm>
          <a:prstGeom prst="rect">
            <a:avLst/>
          </a:prstGeom>
          <a:noFill/>
        </p:spPr>
        <p:txBody>
          <a:bodyPr wrap="non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True</a:t>
            </a:r>
            <a:endParaRPr lang="en-US" sz="1000" b="1" dirty="0">
              <a:solidFill>
                <a:srgbClr val="263248"/>
              </a:solidFill>
              <a:latin typeface="Roboto Condensed" panose="020B0604020202020204" charset="0"/>
              <a:ea typeface="Roboto Condensed" panose="020B0604020202020204" charset="0"/>
            </a:endParaRPr>
          </a:p>
        </p:txBody>
      </p:sp>
      <p:sp>
        <p:nvSpPr>
          <p:cNvPr id="92" name="TextBox 91"/>
          <p:cNvSpPr txBox="1"/>
          <p:nvPr/>
        </p:nvSpPr>
        <p:spPr>
          <a:xfrm>
            <a:off x="6680276" y="3485428"/>
            <a:ext cx="1027845" cy="246221"/>
          </a:xfrm>
          <a:prstGeom prst="rect">
            <a:avLst/>
          </a:prstGeom>
          <a:noFill/>
        </p:spPr>
        <p:txBody>
          <a:bodyPr wrap="none" rtlCol="0">
            <a:spAutoFit/>
          </a:bodyPr>
          <a:lstStyle/>
          <a:p>
            <a:r>
              <a:rPr lang="en-US" sz="1000" b="1" dirty="0" smtClean="0">
                <a:solidFill>
                  <a:srgbClr val="263248"/>
                </a:solidFill>
                <a:latin typeface="Roboto Condensed" panose="020B0604020202020204" charset="0"/>
                <a:ea typeface="Roboto Condensed" panose="020B0604020202020204" charset="0"/>
              </a:rPr>
              <a:t>High Correlation</a:t>
            </a:r>
            <a:endParaRPr lang="en-US" sz="1000" b="1" dirty="0">
              <a:solidFill>
                <a:srgbClr val="263248"/>
              </a:solidFill>
              <a:latin typeface="Roboto Condensed" panose="020B0604020202020204" charset="0"/>
              <a:ea typeface="Roboto Condensed" panose="020B0604020202020204" charset="0"/>
            </a:endParaRPr>
          </a:p>
        </p:txBody>
      </p:sp>
      <p:sp>
        <p:nvSpPr>
          <p:cNvPr id="93" name="TextBox 92"/>
          <p:cNvSpPr txBox="1"/>
          <p:nvPr/>
        </p:nvSpPr>
        <p:spPr>
          <a:xfrm>
            <a:off x="7729331" y="4173004"/>
            <a:ext cx="1376069" cy="246221"/>
          </a:xfrm>
          <a:prstGeom prst="rect">
            <a:avLst/>
          </a:prstGeom>
          <a:noFill/>
        </p:spPr>
        <p:txBody>
          <a:bodyPr wrap="square" rtlCol="0">
            <a:spAutoFit/>
          </a:bodyPr>
          <a:lstStyle/>
          <a:p>
            <a:pPr algn="ctr"/>
            <a:r>
              <a:rPr lang="en-US" sz="1000" b="1" dirty="0" smtClean="0">
                <a:solidFill>
                  <a:srgbClr val="263248"/>
                </a:solidFill>
                <a:latin typeface="Roboto Condensed" panose="020B0604020202020204" charset="0"/>
                <a:ea typeface="Roboto Condensed" panose="020B0604020202020204" charset="0"/>
              </a:rPr>
              <a:t>Wait for Confirmation</a:t>
            </a:r>
            <a:endParaRPr lang="en-US" sz="1000" b="1" dirty="0">
              <a:solidFill>
                <a:srgbClr val="263248"/>
              </a:solidFill>
              <a:latin typeface="Roboto Condensed" panose="020B0604020202020204" charset="0"/>
              <a:ea typeface="Roboto Condensed" panose="020B0604020202020204" charset="0"/>
            </a:endParaRPr>
          </a:p>
        </p:txBody>
      </p:sp>
      <p:cxnSp>
        <p:nvCxnSpPr>
          <p:cNvPr id="94" name="Elbow Connector 93"/>
          <p:cNvCxnSpPr>
            <a:endCxn id="93" idx="0"/>
          </p:cNvCxnSpPr>
          <p:nvPr/>
        </p:nvCxnSpPr>
        <p:spPr>
          <a:xfrm>
            <a:off x="7618000" y="3902932"/>
            <a:ext cx="799366" cy="270072"/>
          </a:xfrm>
          <a:prstGeom prst="bentConnector2">
            <a:avLst/>
          </a:prstGeom>
          <a:ln w="12700">
            <a:solidFill>
              <a:srgbClr val="FF9800"/>
            </a:solidFill>
            <a:tailEnd type="triangle"/>
          </a:ln>
        </p:spPr>
        <p:style>
          <a:lnRef idx="1">
            <a:schemeClr val="accent1"/>
          </a:lnRef>
          <a:fillRef idx="0">
            <a:schemeClr val="accent1"/>
          </a:fillRef>
          <a:effectRef idx="0">
            <a:schemeClr val="accent1"/>
          </a:effectRef>
          <a:fontRef idx="minor">
            <a:schemeClr val="tx1"/>
          </a:fontRef>
        </p:style>
      </p:cxnSp>
      <p:sp>
        <p:nvSpPr>
          <p:cNvPr id="95" name="Google Shape;488;p32"/>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smtClean="0">
                <a:latin typeface="Roboto Condensed" panose="020B0604020202020204" charset="0"/>
                <a:ea typeface="Roboto Condensed" panose="020B0604020202020204" charset="0"/>
              </a:rPr>
              <a:t>16</a:t>
            </a:r>
            <a:endParaRPr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680731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of the Method</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17</a:t>
            </a:r>
            <a:endParaRPr lang="en" dirty="0"/>
          </a:p>
        </p:txBody>
      </p:sp>
      <p:sp>
        <p:nvSpPr>
          <p:cNvPr id="6" name="Text Placeholder 2"/>
          <p:cNvSpPr>
            <a:spLocks noGrp="1"/>
          </p:cNvSpPr>
          <p:nvPr>
            <p:ph type="body" idx="1"/>
          </p:nvPr>
        </p:nvSpPr>
        <p:spPr>
          <a:xfrm>
            <a:off x="735644" y="1537987"/>
            <a:ext cx="5337029" cy="2972135"/>
          </a:xfrm>
        </p:spPr>
        <p:txBody>
          <a:bodyPr/>
          <a:lstStyle/>
          <a:p>
            <a:pPr algn="just">
              <a:buClrTx/>
              <a:buSzPct val="100000"/>
            </a:pPr>
            <a:r>
              <a:rPr lang="en-US" sz="1000" dirty="0" smtClean="0"/>
              <a:t>Detection Time (in Seconds)</a:t>
            </a:r>
          </a:p>
          <a:p>
            <a:pPr algn="just">
              <a:buClrTx/>
              <a:buSzPct val="100000"/>
            </a:pPr>
            <a:endParaRPr lang="en-US" sz="1000" dirty="0"/>
          </a:p>
          <a:p>
            <a:pPr algn="just">
              <a:buClrTx/>
              <a:buSzPct val="100000"/>
            </a:pPr>
            <a:endParaRPr lang="en-US" sz="1000" dirty="0" smtClean="0"/>
          </a:p>
          <a:p>
            <a:pPr marL="101600" indent="0" algn="just">
              <a:buClrTx/>
              <a:buSzPct val="100000"/>
              <a:buNone/>
            </a:pPr>
            <a:endParaRPr lang="en-US" sz="1000" dirty="0" smtClean="0"/>
          </a:p>
          <a:p>
            <a:pPr algn="just">
              <a:buClrTx/>
              <a:buSzPct val="100000"/>
            </a:pPr>
            <a:r>
              <a:rPr lang="en-US" sz="1000" dirty="0" smtClean="0"/>
              <a:t>Comparison of with State-of-the-Art</a:t>
            </a:r>
            <a:endParaRPr lang="en-US" sz="1000" dirty="0"/>
          </a:p>
        </p:txBody>
      </p:sp>
      <p:graphicFrame>
        <p:nvGraphicFramePr>
          <p:cNvPr id="7" name="Google Shape;342;p23"/>
          <p:cNvGraphicFramePr/>
          <p:nvPr>
            <p:extLst/>
          </p:nvPr>
        </p:nvGraphicFramePr>
        <p:xfrm>
          <a:off x="2529239" y="1936850"/>
          <a:ext cx="4800688" cy="579100"/>
        </p:xfrm>
        <a:graphic>
          <a:graphicData uri="http://schemas.openxmlformats.org/drawingml/2006/table">
            <a:tbl>
              <a:tblPr>
                <a:tableStyleId>{2B80555D-1099-4AE3-8308-70A12B797B01}</a:tableStyleId>
              </a:tblPr>
              <a:tblGrid>
                <a:gridCol w="1200172">
                  <a:extLst>
                    <a:ext uri="{9D8B030D-6E8A-4147-A177-3AD203B41FA5}">
                      <a16:colId xmlns:a16="http://schemas.microsoft.com/office/drawing/2014/main" val="20000"/>
                    </a:ext>
                  </a:extLst>
                </a:gridCol>
                <a:gridCol w="1200172">
                  <a:extLst>
                    <a:ext uri="{9D8B030D-6E8A-4147-A177-3AD203B41FA5}">
                      <a16:colId xmlns:a16="http://schemas.microsoft.com/office/drawing/2014/main" val="20001"/>
                    </a:ext>
                  </a:extLst>
                </a:gridCol>
                <a:gridCol w="1200172">
                  <a:extLst>
                    <a:ext uri="{9D8B030D-6E8A-4147-A177-3AD203B41FA5}">
                      <a16:colId xmlns:a16="http://schemas.microsoft.com/office/drawing/2014/main" val="20002"/>
                    </a:ext>
                  </a:extLst>
                </a:gridCol>
                <a:gridCol w="1200172">
                  <a:extLst>
                    <a:ext uri="{9D8B030D-6E8A-4147-A177-3AD203B41FA5}">
                      <a16:colId xmlns:a16="http://schemas.microsoft.com/office/drawing/2014/main" val="20003"/>
                    </a:ext>
                  </a:extLst>
                </a:gridCol>
              </a:tblGrid>
              <a:tr h="182681">
                <a:tc>
                  <a:txBody>
                    <a:bodyPr/>
                    <a:lstStyle/>
                    <a:p>
                      <a:pPr marL="0" lvl="0" indent="0" algn="ctr">
                        <a:spcBef>
                          <a:spcPts val="0"/>
                        </a:spcBef>
                        <a:spcAft>
                          <a:spcPts val="0"/>
                        </a:spcAft>
                        <a:buNone/>
                      </a:pPr>
                      <a:r>
                        <a:rPr lang="en-US" sz="1000" b="1" dirty="0" smtClean="0">
                          <a:solidFill>
                            <a:schemeClr val="bg1"/>
                          </a:solidFill>
                          <a:latin typeface="Roboto Condensed" panose="020B0604020202020204" charset="0"/>
                          <a:ea typeface="Roboto Condensed" panose="020B0604020202020204" charset="0"/>
                          <a:cs typeface="Roboto Condensed"/>
                          <a:sym typeface="Roboto Condensed"/>
                        </a:rPr>
                        <a:t>WannaCry</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Petya</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Locky</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tc>
                  <a:txBody>
                    <a:bodyPr/>
                    <a:lstStyle/>
                    <a:p>
                      <a:pPr marL="0" lvl="0" indent="0" algn="ctr">
                        <a:spcBef>
                          <a:spcPts val="0"/>
                        </a:spcBef>
                        <a:spcAft>
                          <a:spcPts val="0"/>
                        </a:spcAft>
                        <a:buNone/>
                      </a:pPr>
                      <a:r>
                        <a:rPr lang="en" sz="1000" b="1" dirty="0" smtClean="0">
                          <a:solidFill>
                            <a:schemeClr val="bg1"/>
                          </a:solidFill>
                          <a:latin typeface="Roboto Condensed" panose="020B0604020202020204" charset="0"/>
                          <a:ea typeface="Roboto Condensed" panose="020B0604020202020204" charset="0"/>
                          <a:sym typeface="Roboto Condensed"/>
                        </a:rPr>
                        <a:t>Vipasana</a:t>
                      </a:r>
                      <a:endParaRPr sz="1000" b="1" dirty="0">
                        <a:solidFill>
                          <a:schemeClr val="bg1"/>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solidFill>
                      <a:srgbClr val="3F5378"/>
                    </a:solidFill>
                  </a:tcPr>
                </a:tc>
                <a:extLst>
                  <a:ext uri="{0D108BD9-81ED-4DB2-BD59-A6C34878D82A}">
                    <a16:rowId xmlns:a16="http://schemas.microsoft.com/office/drawing/2014/main" val="10000"/>
                  </a:ext>
                </a:extLst>
              </a:tr>
              <a:tr h="182681">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5.313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1.203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3.123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tc>
                  <a:txBody>
                    <a:bodyPr/>
                    <a:lstStyle/>
                    <a:p>
                      <a:pPr marL="0" lvl="0" indent="0" algn="ctr">
                        <a:spcBef>
                          <a:spcPts val="0"/>
                        </a:spcBef>
                        <a:spcAft>
                          <a:spcPts val="0"/>
                        </a:spcAft>
                        <a:buNone/>
                      </a:pPr>
                      <a:r>
                        <a:rPr lang="en-US" sz="1000" dirty="0" smtClean="0">
                          <a:solidFill>
                            <a:srgbClr val="263248"/>
                          </a:solidFill>
                          <a:latin typeface="Roboto Condensed" panose="020B0604020202020204" charset="0"/>
                          <a:ea typeface="Roboto Condensed" panose="020B0604020202020204" charset="0"/>
                          <a:cs typeface="Roboto Condensed"/>
                          <a:sym typeface="Roboto Condensed"/>
                        </a:rPr>
                        <a:t>1.003</a:t>
                      </a:r>
                      <a:endParaRPr sz="1000" dirty="0">
                        <a:solidFill>
                          <a:srgbClr val="263248"/>
                        </a:solidFill>
                        <a:latin typeface="Roboto Condensed" panose="020B0604020202020204" charset="0"/>
                        <a:ea typeface="Roboto Condensed" panose="020B0604020202020204" charset="0"/>
                        <a:cs typeface="Roboto Condensed"/>
                        <a:sym typeface="Roboto Condensed"/>
                      </a:endParaRPr>
                    </a:p>
                  </a:txBody>
                  <a:tcPr marL="91425" marR="91425" marT="68575" marB="68575" anchor="ctr"/>
                </a:tc>
                <a:extLst>
                  <a:ext uri="{0D108BD9-81ED-4DB2-BD59-A6C34878D82A}">
                    <a16:rowId xmlns:a16="http://schemas.microsoft.com/office/drawing/2014/main" val="24395717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55269946"/>
              </p:ext>
            </p:extLst>
          </p:nvPr>
        </p:nvGraphicFramePr>
        <p:xfrm>
          <a:off x="1271983" y="2895162"/>
          <a:ext cx="7315200" cy="1315720"/>
        </p:xfrm>
        <a:graphic>
          <a:graphicData uri="http://schemas.openxmlformats.org/drawingml/2006/table">
            <a:tbl>
              <a:tblPr firstRow="1" bandRow="1">
                <a:tableStyleId>{2B80555D-1099-4AE3-8308-70A12B797B01}</a:tableStyleId>
              </a:tblPr>
              <a:tblGrid>
                <a:gridCol w="1371600">
                  <a:extLst>
                    <a:ext uri="{9D8B030D-6E8A-4147-A177-3AD203B41FA5}">
                      <a16:colId xmlns:a16="http://schemas.microsoft.com/office/drawing/2014/main" val="2116719907"/>
                    </a:ext>
                  </a:extLst>
                </a:gridCol>
                <a:gridCol w="1371600">
                  <a:extLst>
                    <a:ext uri="{9D8B030D-6E8A-4147-A177-3AD203B41FA5}">
                      <a16:colId xmlns:a16="http://schemas.microsoft.com/office/drawing/2014/main" val="1466486084"/>
                    </a:ext>
                  </a:extLst>
                </a:gridCol>
                <a:gridCol w="1371600">
                  <a:extLst>
                    <a:ext uri="{9D8B030D-6E8A-4147-A177-3AD203B41FA5}">
                      <a16:colId xmlns:a16="http://schemas.microsoft.com/office/drawing/2014/main" val="302181192"/>
                    </a:ext>
                  </a:extLst>
                </a:gridCol>
                <a:gridCol w="1371600">
                  <a:extLst>
                    <a:ext uri="{9D8B030D-6E8A-4147-A177-3AD203B41FA5}">
                      <a16:colId xmlns:a16="http://schemas.microsoft.com/office/drawing/2014/main" val="2225921900"/>
                    </a:ext>
                  </a:extLst>
                </a:gridCol>
                <a:gridCol w="1828800">
                  <a:extLst>
                    <a:ext uri="{9D8B030D-6E8A-4147-A177-3AD203B41FA5}">
                      <a16:colId xmlns:a16="http://schemas.microsoft.com/office/drawing/2014/main" val="584035224"/>
                    </a:ext>
                  </a:extLst>
                </a:gridCol>
              </a:tblGrid>
              <a:tr h="370840">
                <a:tc>
                  <a:txBody>
                    <a:bodyPr/>
                    <a:lstStyle/>
                    <a:p>
                      <a:pPr algn="ctr"/>
                      <a:r>
                        <a:rPr lang="en-US" sz="1000" b="1" dirty="0" err="1" smtClean="0">
                          <a:solidFill>
                            <a:schemeClr val="bg1"/>
                          </a:solidFill>
                          <a:latin typeface="Roboto Condensed" panose="020B0604020202020204" charset="0"/>
                          <a:ea typeface="Roboto Condensed" panose="020B0604020202020204" charset="0"/>
                        </a:rPr>
                        <a:t>Kharraz</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 </a:t>
                      </a:r>
                      <a:r>
                        <a:rPr lang="en-US" sz="1000" b="1" i="0" dirty="0" smtClean="0">
                          <a:solidFill>
                            <a:schemeClr val="bg1"/>
                          </a:solidFill>
                          <a:latin typeface="Roboto Condensed" panose="020B0604020202020204" charset="0"/>
                          <a:ea typeface="Roboto Condensed" panose="020B0604020202020204" charset="0"/>
                        </a:rPr>
                        <a:t>[2]</a:t>
                      </a:r>
                      <a:endParaRPr lang="en-US" sz="1000" b="1" i="1" dirty="0">
                        <a:solidFill>
                          <a:schemeClr val="bg1"/>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3F5378"/>
                    </a:solidFill>
                  </a:tcPr>
                </a:tc>
                <a:tc>
                  <a:txBody>
                    <a:bodyPr/>
                    <a:lstStyle/>
                    <a:p>
                      <a:pPr algn="ctr"/>
                      <a:r>
                        <a:rPr lang="en-US" sz="1000" b="1" dirty="0" err="1" smtClean="0">
                          <a:solidFill>
                            <a:schemeClr val="bg1"/>
                          </a:solidFill>
                          <a:latin typeface="Roboto Condensed" panose="020B0604020202020204" charset="0"/>
                          <a:ea typeface="Roboto Condensed" panose="020B0604020202020204" charset="0"/>
                        </a:rPr>
                        <a:t>Mercaldo</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a:t>
                      </a:r>
                      <a:r>
                        <a:rPr lang="en-US" sz="1000" b="1" i="0" dirty="0" smtClean="0">
                          <a:solidFill>
                            <a:schemeClr val="bg1"/>
                          </a:solidFill>
                          <a:latin typeface="Roboto Condensed" panose="020B0604020202020204" charset="0"/>
                          <a:ea typeface="Roboto Condensed" panose="020B0604020202020204" charset="0"/>
                        </a:rPr>
                        <a:t> [3]</a:t>
                      </a:r>
                      <a:endParaRPr lang="en-US" sz="1000" b="1" dirty="0">
                        <a:solidFill>
                          <a:schemeClr val="bg1"/>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solidFill>
                      <a:srgbClr val="3F5378"/>
                    </a:solidFill>
                  </a:tcPr>
                </a:tc>
                <a:tc>
                  <a:txBody>
                    <a:bodyPr/>
                    <a:lstStyle/>
                    <a:p>
                      <a:pPr algn="ctr"/>
                      <a:r>
                        <a:rPr lang="en-US" sz="1000" b="1" dirty="0" smtClean="0">
                          <a:solidFill>
                            <a:schemeClr val="bg1"/>
                          </a:solidFill>
                          <a:latin typeface="Roboto Condensed" panose="020B0604020202020204" charset="0"/>
                          <a:ea typeface="Roboto Condensed" panose="020B0604020202020204" charset="0"/>
                        </a:rPr>
                        <a:t>C. Moore</a:t>
                      </a:r>
                      <a:r>
                        <a:rPr lang="en-US" sz="1000" b="1" baseline="0" dirty="0" smtClean="0">
                          <a:solidFill>
                            <a:schemeClr val="bg1"/>
                          </a:solidFill>
                          <a:latin typeface="Roboto Condensed" panose="020B0604020202020204" charset="0"/>
                          <a:ea typeface="Roboto Condensed" panose="020B0604020202020204" charset="0"/>
                        </a:rPr>
                        <a:t> </a:t>
                      </a:r>
                      <a:r>
                        <a:rPr lang="en-US" sz="1000" b="1" dirty="0" smtClean="0">
                          <a:solidFill>
                            <a:schemeClr val="bg1"/>
                          </a:solidFill>
                          <a:latin typeface="Roboto Condensed" panose="020B0604020202020204" charset="0"/>
                          <a:ea typeface="Roboto Condensed" panose="020B0604020202020204" charset="0"/>
                        </a:rPr>
                        <a:t>[4]</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tc>
                  <a:txBody>
                    <a:bodyPr/>
                    <a:lstStyle/>
                    <a:p>
                      <a:pPr algn="ctr"/>
                      <a:r>
                        <a:rPr lang="en-US" sz="1000" b="1" dirty="0" err="1" smtClean="0">
                          <a:solidFill>
                            <a:schemeClr val="bg1"/>
                          </a:solidFill>
                          <a:latin typeface="Roboto Condensed" panose="020B0604020202020204" charset="0"/>
                          <a:ea typeface="Roboto Condensed" panose="020B0604020202020204" charset="0"/>
                        </a:rPr>
                        <a:t>Scaife</a:t>
                      </a:r>
                      <a:r>
                        <a:rPr lang="en-US" sz="1000" b="1" dirty="0" smtClean="0">
                          <a:solidFill>
                            <a:schemeClr val="bg1"/>
                          </a:solidFill>
                          <a:latin typeface="Roboto Condensed" panose="020B0604020202020204" charset="0"/>
                          <a:ea typeface="Roboto Condensed" panose="020B0604020202020204" charset="0"/>
                        </a:rPr>
                        <a:t> </a:t>
                      </a:r>
                      <a:r>
                        <a:rPr lang="en-US" sz="1000" b="1" i="1" dirty="0" smtClean="0">
                          <a:solidFill>
                            <a:schemeClr val="bg1"/>
                          </a:solidFill>
                          <a:latin typeface="Roboto Condensed" panose="020B0604020202020204" charset="0"/>
                          <a:ea typeface="Roboto Condensed" panose="020B0604020202020204" charset="0"/>
                        </a:rPr>
                        <a:t>et al.</a:t>
                      </a:r>
                      <a:r>
                        <a:rPr lang="en-US" sz="1000" b="1" i="0" baseline="0" dirty="0" smtClean="0">
                          <a:solidFill>
                            <a:schemeClr val="bg1"/>
                          </a:solidFill>
                          <a:latin typeface="Roboto Condensed" panose="020B0604020202020204" charset="0"/>
                          <a:ea typeface="Roboto Condensed" panose="020B0604020202020204" charset="0"/>
                        </a:rPr>
                        <a:t> </a:t>
                      </a:r>
                      <a:r>
                        <a:rPr lang="en-US" sz="1000" b="1" i="0" dirty="0" smtClean="0">
                          <a:solidFill>
                            <a:schemeClr val="bg1"/>
                          </a:solidFill>
                          <a:latin typeface="Roboto Condensed" panose="020B0604020202020204" charset="0"/>
                          <a:ea typeface="Roboto Condensed" panose="020B0604020202020204" charset="0"/>
                        </a:rPr>
                        <a:t>[5]</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tc>
                  <a:txBody>
                    <a:bodyPr/>
                    <a:lstStyle/>
                    <a:p>
                      <a:pPr algn="ctr"/>
                      <a:r>
                        <a:rPr lang="en-US" sz="1000" b="1" dirty="0" smtClean="0">
                          <a:solidFill>
                            <a:schemeClr val="bg1"/>
                          </a:solidFill>
                          <a:latin typeface="Roboto Condensed" panose="020B0604020202020204" charset="0"/>
                          <a:ea typeface="Roboto Condensed" panose="020B0604020202020204" charset="0"/>
                        </a:rPr>
                        <a:t>Proposed</a:t>
                      </a:r>
                      <a:r>
                        <a:rPr lang="en-US" sz="1000" b="1" baseline="0" dirty="0" smtClean="0">
                          <a:solidFill>
                            <a:schemeClr val="bg1"/>
                          </a:solidFill>
                          <a:latin typeface="Roboto Condensed" panose="020B0604020202020204" charset="0"/>
                          <a:ea typeface="Roboto Condensed" panose="020B0604020202020204" charset="0"/>
                        </a:rPr>
                        <a:t> Method</a:t>
                      </a:r>
                      <a:endParaRPr lang="en-US" sz="1000" b="1" dirty="0">
                        <a:solidFill>
                          <a:schemeClr val="bg1"/>
                        </a:solidFill>
                        <a:latin typeface="Roboto Condensed" panose="020B0604020202020204" charset="0"/>
                        <a:ea typeface="Roboto Condensed" panose="020B0604020202020204" charset="0"/>
                      </a:endParaRPr>
                    </a:p>
                  </a:txBody>
                  <a:tcPr anchor="ctr">
                    <a:solidFill>
                      <a:srgbClr val="3F5378"/>
                    </a:solidFill>
                  </a:tcPr>
                </a:tc>
                <a:extLst>
                  <a:ext uri="{0D108BD9-81ED-4DB2-BD59-A6C34878D82A}">
                    <a16:rowId xmlns:a16="http://schemas.microsoft.com/office/drawing/2014/main" val="1661105342"/>
                  </a:ext>
                </a:extLst>
              </a:tr>
              <a:tr h="370840">
                <a:tc gridSpan="4">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 evaluation on computationally</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intensive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benchmark programs explicitly</a:t>
                      </a:r>
                      <a:endParaRPr lang="en-US" sz="1000" dirty="0">
                        <a:solidFill>
                          <a:srgbClr val="263248"/>
                        </a:solidFill>
                        <a:latin typeface="Roboto Condensed" panose="020B0604020202020204" charset="0"/>
                        <a:ea typeface="Roboto Condensed" panose="020B0604020202020204"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hMerge="1">
                  <a:txBody>
                    <a:bodyPr/>
                    <a:lstStyle/>
                    <a:p>
                      <a:pPr algn="ctr"/>
                      <a:endParaRPr lang="en-US" sz="1000" dirty="0">
                        <a:latin typeface="Roboto Condensed" panose="020B0604020202020204" charset="0"/>
                        <a:ea typeface="Roboto Condensed" panose="020B0604020202020204" charset="0"/>
                      </a:endParaRPr>
                    </a:p>
                  </a:txBody>
                  <a:tcPr anchor="ctr"/>
                </a:tc>
                <a:tc hMerge="1">
                  <a:txBody>
                    <a:bodyPr/>
                    <a:lstStyle/>
                    <a:p>
                      <a:pPr algn="ctr"/>
                      <a:endParaRPr lang="en-US" sz="1000" dirty="0">
                        <a:latin typeface="Roboto Condensed" panose="020B0604020202020204" charset="0"/>
                        <a:ea typeface="Roboto Condensed" panose="020B0604020202020204" charset="0"/>
                      </a:endParaRPr>
                    </a:p>
                  </a:txBody>
                  <a:tcPr anchor="ctr"/>
                </a:tc>
                <a:tc hMerge="1">
                  <a:txBody>
                    <a:bodyPr/>
                    <a:lstStyle/>
                    <a:p>
                      <a:pPr algn="ctr"/>
                      <a:endParaRPr lang="en-US" sz="1000" dirty="0">
                        <a:latin typeface="Roboto Condensed" panose="020B0604020202020204" charset="0"/>
                        <a:ea typeface="Roboto Condensed" panose="020B0604020202020204" charset="0"/>
                      </a:endParaRPr>
                    </a:p>
                  </a:txBody>
                  <a:tcPr anchor="ctr"/>
                </a:tc>
                <a:tc>
                  <a:txBody>
                    <a:bodyPr/>
                    <a:lstStyle/>
                    <a:p>
                      <a:pPr algn="ctr"/>
                      <a:r>
                        <a:rPr lang="en-US" sz="1000" b="1" dirty="0" smtClean="0">
                          <a:solidFill>
                            <a:srgbClr val="263248"/>
                          </a:solidFill>
                          <a:latin typeface="Roboto Condensed" panose="020B0604020202020204" charset="0"/>
                          <a:ea typeface="Roboto Condensed" panose="020B0604020202020204" charset="0"/>
                        </a:rPr>
                        <a:t>Can differentiate from Ransomwares</a:t>
                      </a:r>
                      <a:endParaRPr lang="en-US" sz="1000" b="1" dirty="0">
                        <a:solidFill>
                          <a:srgbClr val="263248"/>
                        </a:solidFill>
                        <a:latin typeface="Roboto Condensed" panose="020B0604020202020204" charset="0"/>
                        <a:ea typeface="Roboto Condensed" panose="020B0604020202020204" charset="0"/>
                      </a:endParaRPr>
                    </a:p>
                  </a:txBody>
                  <a:tcPr anchor="ctr"/>
                </a:tc>
                <a:extLst>
                  <a:ext uri="{0D108BD9-81ED-4DB2-BD59-A6C34878D82A}">
                    <a16:rowId xmlns:a16="http://schemas.microsoft.com/office/drawing/2014/main" val="2955701647"/>
                  </a:ext>
                </a:extLst>
              </a:tr>
              <a:tr h="370840">
                <a:tc>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considered Disk Encryption Programs for false +</a:t>
                      </a:r>
                      <a:r>
                        <a:rPr lang="en-US" sz="1000" dirty="0" err="1" smtClean="0">
                          <a:solidFill>
                            <a:srgbClr val="263248"/>
                          </a:solidFill>
                          <a:latin typeface="Roboto Condensed" panose="020B0604020202020204" charset="0"/>
                          <a:ea typeface="Roboto Condensed" panose="020B0604020202020204" charset="0"/>
                        </a:rPr>
                        <a:t>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evaluation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Did not considered Disk Encryption Programs for false +</a:t>
                      </a:r>
                      <a:r>
                        <a:rPr lang="en-US" sz="1000" dirty="0" err="1" smtClean="0">
                          <a:solidFill>
                            <a:srgbClr val="263248"/>
                          </a:solidFill>
                          <a:latin typeface="Roboto Condensed" panose="020B0604020202020204" charset="0"/>
                          <a:ea typeface="Roboto Condensed" panose="020B0604020202020204" charset="0"/>
                        </a:rPr>
                        <a:t>ve</a:t>
                      </a:r>
                      <a:r>
                        <a:rPr lang="en-US" sz="1000" baseline="0" dirty="0" smtClean="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evaluation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False Negative for some ransomwares</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dirty="0" smtClean="0">
                          <a:solidFill>
                            <a:srgbClr val="263248"/>
                          </a:solidFill>
                          <a:latin typeface="Roboto Condensed" panose="020B0604020202020204" charset="0"/>
                          <a:ea typeface="Roboto Condensed" panose="020B0604020202020204" charset="0"/>
                        </a:rPr>
                        <a:t>Needs Kernel Modification</a:t>
                      </a:r>
                      <a:endParaRPr lang="en-US" sz="1000" dirty="0">
                        <a:solidFill>
                          <a:srgbClr val="263248"/>
                        </a:solidFill>
                        <a:latin typeface="Roboto Condensed" panose="020B0604020202020204" charset="0"/>
                        <a:ea typeface="Roboto Condensed" panose="020B0604020202020204" charset="0"/>
                      </a:endParaRPr>
                    </a:p>
                  </a:txBody>
                  <a:tcPr anchor="ctr"/>
                </a:tc>
                <a:tc>
                  <a:txBody>
                    <a:bodyPr/>
                    <a:lstStyle/>
                    <a:p>
                      <a:pPr algn="ctr"/>
                      <a:r>
                        <a:rPr lang="en-US" sz="1000" b="1" dirty="0" smtClean="0">
                          <a:solidFill>
                            <a:srgbClr val="263248"/>
                          </a:solidFill>
                          <a:latin typeface="Roboto Condensed" panose="020B0604020202020204" charset="0"/>
                          <a:ea typeface="Roboto Condensed" panose="020B0604020202020204" charset="0"/>
                        </a:rPr>
                        <a:t>Can detect Disk</a:t>
                      </a:r>
                      <a:r>
                        <a:rPr lang="en-US" sz="1000" b="1" baseline="0" dirty="0" smtClean="0">
                          <a:solidFill>
                            <a:srgbClr val="263248"/>
                          </a:solidFill>
                          <a:latin typeface="Roboto Condensed" panose="020B0604020202020204" charset="0"/>
                          <a:ea typeface="Roboto Condensed" panose="020B0604020202020204" charset="0"/>
                        </a:rPr>
                        <a:t> Encryption Programs as </a:t>
                      </a:r>
                      <a:r>
                        <a:rPr lang="en-US" sz="1000" b="1" dirty="0" smtClean="0">
                          <a:solidFill>
                            <a:srgbClr val="263248"/>
                          </a:solidFill>
                          <a:latin typeface="Roboto Condensed" panose="020B0604020202020204" charset="0"/>
                          <a:ea typeface="Roboto Condensed" panose="020B0604020202020204" charset="0"/>
                        </a:rPr>
                        <a:t>false positives without any Kernel Modification</a:t>
                      </a:r>
                      <a:endParaRPr lang="en-US" sz="1000" b="1" dirty="0">
                        <a:solidFill>
                          <a:srgbClr val="263248"/>
                        </a:solidFill>
                        <a:latin typeface="Roboto Condensed" panose="020B0604020202020204" charset="0"/>
                        <a:ea typeface="Roboto Condensed" panose="020B0604020202020204" charset="0"/>
                      </a:endParaRPr>
                    </a:p>
                  </a:txBody>
                  <a:tcPr anchor="ctr"/>
                </a:tc>
                <a:extLst>
                  <a:ext uri="{0D108BD9-81ED-4DB2-BD59-A6C34878D82A}">
                    <a16:rowId xmlns:a16="http://schemas.microsoft.com/office/drawing/2014/main" val="186559865"/>
                  </a:ext>
                </a:extLst>
              </a:tr>
            </a:tbl>
          </a:graphicData>
        </a:graphic>
      </p:graphicFrame>
    </p:spTree>
    <p:extLst>
      <p:ext uri="{BB962C8B-B14F-4D97-AF65-F5344CB8AC3E}">
        <p14:creationId xmlns:p14="http://schemas.microsoft.com/office/powerpoint/2010/main" val="22172117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1961853"/>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18</a:t>
            </a:r>
            <a:endParaRPr lang="en" dirty="0"/>
          </a:p>
        </p:txBody>
      </p:sp>
      <p:sp>
        <p:nvSpPr>
          <p:cNvPr id="22" name="Rectangle 21"/>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3410234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5" name="Rounded Rectangle 4"/>
          <p:cNvSpPr/>
          <p:nvPr/>
        </p:nvSpPr>
        <p:spPr>
          <a:xfrm>
            <a:off x="3441337" y="2703038"/>
            <a:ext cx="4486197"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latin typeface="Roboto Condensed" panose="020B0604020202020204" charset="0"/>
                <a:ea typeface="Roboto Condensed" panose="020B0604020202020204" charset="0"/>
              </a:rPr>
              <a:t>Correlates high file system activities with the intrusion of </a:t>
            </a:r>
            <a:r>
              <a:rPr lang="en-US" sz="1200" dirty="0" smtClean="0">
                <a:latin typeface="Roboto Condensed" panose="020B0604020202020204" charset="0"/>
                <a:ea typeface="Roboto Condensed" panose="020B0604020202020204" charset="0"/>
              </a:rPr>
              <a:t>ransomwares</a:t>
            </a:r>
          </a:p>
        </p:txBody>
      </p:sp>
      <p:cxnSp>
        <p:nvCxnSpPr>
          <p:cNvPr id="6" name="Straight Arrow Connector 5"/>
          <p:cNvCxnSpPr>
            <a:endCxn id="5" idx="0"/>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7"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354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lvl="0"/>
            <a:r>
              <a:rPr lang="en" dirty="0"/>
              <a:t>18</a:t>
            </a:r>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11426276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r>
              <a:rPr lang="en" dirty="0" smtClean="0"/>
              <a:t>18</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4" name="Content Placeholder 13" descr="download (3)"/>
          <p:cNvPicPr>
            <a:picLocks/>
          </p:cNvPicPr>
          <p:nvPr/>
        </p:nvPicPr>
        <p:blipFill>
          <a:blip r:embed="rId3"/>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3"/>
          <a:stretch>
            <a:fillRect/>
          </a:stretch>
        </p:blipFill>
        <p:spPr>
          <a:xfrm>
            <a:off x="6254489" y="3159742"/>
            <a:ext cx="541080" cy="631276"/>
          </a:xfrm>
          <a:prstGeom prst="rect">
            <a:avLst/>
          </a:prstGeom>
          <a:noFill/>
          <a:ln w="9525">
            <a:noFill/>
            <a:miter lim="800000"/>
            <a:headEnd/>
            <a:tailEnd/>
          </a:ln>
        </p:spPr>
      </p:pic>
      <p:pic>
        <p:nvPicPr>
          <p:cNvPr id="16" name="Content Placeholder 13" descr="download (3)"/>
          <p:cNvPicPr/>
          <p:nvPr/>
        </p:nvPicPr>
        <p:blipFill>
          <a:blip r:embed="rId3"/>
          <a:stretch>
            <a:fillRect/>
          </a:stretch>
        </p:blipFill>
        <p:spPr>
          <a:xfrm>
            <a:off x="6881202" y="3159742"/>
            <a:ext cx="541080" cy="631276"/>
          </a:xfrm>
          <a:prstGeom prst="rect">
            <a:avLst/>
          </a:prstGeom>
          <a:noFill/>
          <a:ln w="9525">
            <a:noFill/>
            <a:miter lim="800000"/>
            <a:headEnd/>
            <a:tailEnd/>
          </a:ln>
        </p:spPr>
      </p:pic>
      <p:pic>
        <p:nvPicPr>
          <p:cNvPr id="17" name="Content Placeholder 13" descr="download (3)"/>
          <p:cNvPicPr/>
          <p:nvPr/>
        </p:nvPicPr>
        <p:blipFill>
          <a:blip r:embed="rId3"/>
          <a:stretch>
            <a:fillRect/>
          </a:stretch>
        </p:blipFill>
        <p:spPr>
          <a:xfrm>
            <a:off x="7522748" y="315974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354372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r>
              <a:rPr lang="en" dirty="0" smtClean="0"/>
              <a:t>18</a:t>
            </a:r>
            <a:endParaRPr lang="en" dirty="0"/>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1" name="Content Placeholder 9" descr="download (2)"/>
          <p:cNvPicPr/>
          <p:nvPr/>
        </p:nvPicPr>
        <p:blipFill>
          <a:blip r:embed="rId3"/>
          <a:stretch>
            <a:fillRect/>
          </a:stretch>
        </p:blipFill>
        <p:spPr>
          <a:xfrm>
            <a:off x="6888096" y="1840252"/>
            <a:ext cx="541199" cy="631276"/>
          </a:xfrm>
          <a:prstGeom prst="rect">
            <a:avLst/>
          </a:prstGeom>
          <a:noFill/>
          <a:ln w="9525">
            <a:noFill/>
            <a:miter lim="800000"/>
            <a:headEnd/>
            <a:tailEnd/>
          </a:ln>
        </p:spPr>
      </p:pic>
      <p:pic>
        <p:nvPicPr>
          <p:cNvPr id="12" name="Content Placeholder 9" descr="download (2)"/>
          <p:cNvPicPr/>
          <p:nvPr/>
        </p:nvPicPr>
        <p:blipFill>
          <a:blip r:embed="rId3"/>
          <a:stretch>
            <a:fillRect/>
          </a:stretch>
        </p:blipFill>
        <p:spPr>
          <a:xfrm>
            <a:off x="7518401" y="1840252"/>
            <a:ext cx="541199" cy="631276"/>
          </a:xfrm>
          <a:prstGeom prst="rect">
            <a:avLst/>
          </a:prstGeom>
          <a:noFill/>
          <a:ln w="9525">
            <a:noFill/>
            <a:miter lim="800000"/>
            <a:headEnd/>
            <a:tailEnd/>
          </a:ln>
        </p:spPr>
      </p:pic>
      <p:pic>
        <p:nvPicPr>
          <p:cNvPr id="13" name="Content Placeholder 9" descr="download (2)"/>
          <p:cNvPicPr/>
          <p:nvPr/>
        </p:nvPicPr>
        <p:blipFill>
          <a:blip r:embed="rId3"/>
          <a:stretch>
            <a:fillRect/>
          </a:stretch>
        </p:blipFill>
        <p:spPr>
          <a:xfrm>
            <a:off x="6254429" y="1840252"/>
            <a:ext cx="541199" cy="631276"/>
          </a:xfrm>
          <a:prstGeom prst="rect">
            <a:avLst/>
          </a:prstGeom>
          <a:noFill/>
          <a:ln w="9525">
            <a:noFill/>
            <a:miter lim="800000"/>
            <a:headEnd/>
            <a:tailEnd/>
          </a:ln>
        </p:spPr>
      </p:pic>
      <p:pic>
        <p:nvPicPr>
          <p:cNvPr id="14" name="Content Placeholder 13" descr="download (3)"/>
          <p:cNvPicPr>
            <a:picLocks/>
          </p:cNvPicPr>
          <p:nvPr/>
        </p:nvPicPr>
        <p:blipFill>
          <a:blip r:embed="rId4"/>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4"/>
          <a:stretch>
            <a:fillRect/>
          </a:stretch>
        </p:blipFill>
        <p:spPr>
          <a:xfrm>
            <a:off x="6254489" y="3159742"/>
            <a:ext cx="541080" cy="631276"/>
          </a:xfrm>
          <a:prstGeom prst="rect">
            <a:avLst/>
          </a:prstGeom>
          <a:noFill/>
          <a:ln w="9525">
            <a:noFill/>
            <a:miter lim="800000"/>
            <a:headEnd/>
            <a:tailEnd/>
          </a:ln>
        </p:spPr>
      </p:pic>
      <p:pic>
        <p:nvPicPr>
          <p:cNvPr id="16" name="Content Placeholder 13" descr="download (3)"/>
          <p:cNvPicPr/>
          <p:nvPr/>
        </p:nvPicPr>
        <p:blipFill>
          <a:blip r:embed="rId4"/>
          <a:stretch>
            <a:fillRect/>
          </a:stretch>
        </p:blipFill>
        <p:spPr>
          <a:xfrm>
            <a:off x="6881202" y="3159742"/>
            <a:ext cx="541080" cy="631276"/>
          </a:xfrm>
          <a:prstGeom prst="rect">
            <a:avLst/>
          </a:prstGeom>
          <a:noFill/>
          <a:ln w="9525">
            <a:noFill/>
            <a:miter lim="800000"/>
            <a:headEnd/>
            <a:tailEnd/>
          </a:ln>
        </p:spPr>
      </p:pic>
      <p:pic>
        <p:nvPicPr>
          <p:cNvPr id="17" name="Content Placeholder 13" descr="download (3)"/>
          <p:cNvPicPr/>
          <p:nvPr/>
        </p:nvPicPr>
        <p:blipFill>
          <a:blip r:embed="rId4"/>
          <a:stretch>
            <a:fillRect/>
          </a:stretch>
        </p:blipFill>
        <p:spPr>
          <a:xfrm>
            <a:off x="7522748" y="315974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683113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Discussion on File </a:t>
            </a:r>
            <a:r>
              <a:rPr lang="en-US" dirty="0" smtClean="0"/>
              <a:t>Recovery</a:t>
            </a:r>
            <a:endParaRPr lang="en-US" dirty="0"/>
          </a:p>
        </p:txBody>
      </p:sp>
      <p:sp>
        <p:nvSpPr>
          <p:cNvPr id="3" name="Text Placeholder 2"/>
          <p:cNvSpPr>
            <a:spLocks noGrp="1"/>
          </p:cNvSpPr>
          <p:nvPr>
            <p:ph type="body" idx="1"/>
          </p:nvPr>
        </p:nvSpPr>
        <p:spPr>
          <a:xfrm>
            <a:off x="979715" y="2321759"/>
            <a:ext cx="3554472" cy="2559625"/>
          </a:xfrm>
        </p:spPr>
        <p:txBody>
          <a:bodyPr/>
          <a:lstStyle/>
          <a:p>
            <a:pPr algn="just">
              <a:buClrTx/>
              <a:buSzPct val="100000"/>
            </a:pPr>
            <a:r>
              <a:rPr lang="en-US" sz="1000" dirty="0"/>
              <a:t>Depending on the detection latency, the ransomware can encrypt few files (say n</a:t>
            </a:r>
            <a:r>
              <a:rPr lang="en-US" sz="1000" dirty="0" smtClean="0"/>
              <a:t>).</a:t>
            </a:r>
            <a:endParaRPr lang="en-US" sz="1000" dirty="0"/>
          </a:p>
          <a:p>
            <a:pPr algn="just">
              <a:buClrTx/>
              <a:buSzPct val="100000"/>
            </a:pPr>
            <a:r>
              <a:rPr lang="en-US" sz="1000" dirty="0"/>
              <a:t>A practical solution would be to take backups of the n-recently opened files. After the lapse of the time quantum required to encrypt these files, we delete the copies if no ransomware alarm is raised by RAPPER. </a:t>
            </a:r>
          </a:p>
          <a:p>
            <a:pPr algn="just">
              <a:buClrTx/>
              <a:buSzPct val="100000"/>
            </a:pPr>
            <a:r>
              <a:rPr lang="en-US" sz="1000" dirty="0"/>
              <a:t>This minimizes the storage necessary for the backup files</a:t>
            </a:r>
            <a:r>
              <a:rPr lang="en-US" sz="1000" dirty="0" smtClean="0"/>
              <a:t>.</a:t>
            </a:r>
            <a:endParaRPr lang="en-US" sz="1000" dirty="0"/>
          </a:p>
          <a:p>
            <a:pPr algn="just">
              <a:buClrTx/>
              <a:buSzPct val="100000"/>
            </a:pPr>
            <a:r>
              <a:rPr lang="en-US" sz="1000" dirty="0"/>
              <a:t>To further ensure that the backup files are not encrypted we perform locking operation, like in Linux using </a:t>
            </a:r>
            <a:r>
              <a:rPr lang="en-US" sz="1000" dirty="0" err="1"/>
              <a:t>mlock</a:t>
            </a:r>
            <a:r>
              <a:rPr lang="en-US" sz="1000" dirty="0" smtClean="0"/>
              <a:t>().</a:t>
            </a:r>
            <a:endParaRPr lang="en-US" sz="1000" dirty="0"/>
          </a:p>
        </p:txBody>
      </p:sp>
      <p:sp>
        <p:nvSpPr>
          <p:cNvPr id="5" name="Slide Number Placeholder 4"/>
          <p:cNvSpPr>
            <a:spLocks noGrp="1"/>
          </p:cNvSpPr>
          <p:nvPr>
            <p:ph type="sldNum" idx="12"/>
          </p:nvPr>
        </p:nvSpPr>
        <p:spPr/>
        <p:txBody>
          <a:bodyPr/>
          <a:lstStyle/>
          <a:p>
            <a:pPr lvl="0"/>
            <a:r>
              <a:rPr lang="en" dirty="0"/>
              <a:t>18</a:t>
            </a:r>
          </a:p>
        </p:txBody>
      </p:sp>
      <p:grpSp>
        <p:nvGrpSpPr>
          <p:cNvPr id="6" name="Group 5"/>
          <p:cNvGrpSpPr/>
          <p:nvPr/>
        </p:nvGrpSpPr>
        <p:grpSpPr>
          <a:xfrm>
            <a:off x="5622498" y="1840252"/>
            <a:ext cx="2437945" cy="631277"/>
            <a:chOff x="5656874" y="1633996"/>
            <a:chExt cx="2437945" cy="631277"/>
          </a:xfrm>
        </p:grpSpPr>
        <p:pic>
          <p:nvPicPr>
            <p:cNvPr id="7" name="Picture 6" descr="download (4)"/>
            <p:cNvPicPr/>
            <p:nvPr/>
          </p:nvPicPr>
          <p:blipFill>
            <a:blip r:embed="rId2"/>
            <a:stretch>
              <a:fillRect/>
            </a:stretch>
          </p:blipFill>
          <p:spPr>
            <a:xfrm>
              <a:off x="5656874" y="1633996"/>
              <a:ext cx="541080" cy="631276"/>
            </a:xfrm>
            <a:prstGeom prst="rect">
              <a:avLst/>
            </a:prstGeom>
          </p:spPr>
        </p:pic>
        <p:pic>
          <p:nvPicPr>
            <p:cNvPr id="8" name="Picture 7" descr="download (4)"/>
            <p:cNvPicPr/>
            <p:nvPr/>
          </p:nvPicPr>
          <p:blipFill>
            <a:blip r:embed="rId2"/>
            <a:stretch>
              <a:fillRect/>
            </a:stretch>
          </p:blipFill>
          <p:spPr>
            <a:xfrm>
              <a:off x="6288865" y="1633997"/>
              <a:ext cx="541080" cy="631276"/>
            </a:xfrm>
            <a:prstGeom prst="rect">
              <a:avLst/>
            </a:prstGeom>
          </p:spPr>
        </p:pic>
        <p:pic>
          <p:nvPicPr>
            <p:cNvPr id="9" name="Picture 8" descr="download (4)"/>
            <p:cNvPicPr/>
            <p:nvPr/>
          </p:nvPicPr>
          <p:blipFill>
            <a:blip r:embed="rId2"/>
            <a:stretch>
              <a:fillRect/>
            </a:stretch>
          </p:blipFill>
          <p:spPr>
            <a:xfrm>
              <a:off x="6921629" y="1633996"/>
              <a:ext cx="541080" cy="631276"/>
            </a:xfrm>
            <a:prstGeom prst="rect">
              <a:avLst/>
            </a:prstGeom>
          </p:spPr>
        </p:pic>
        <p:pic>
          <p:nvPicPr>
            <p:cNvPr id="10" name="Picture 9" descr="download (4)"/>
            <p:cNvPicPr/>
            <p:nvPr/>
          </p:nvPicPr>
          <p:blipFill>
            <a:blip r:embed="rId2"/>
            <a:stretch>
              <a:fillRect/>
            </a:stretch>
          </p:blipFill>
          <p:spPr>
            <a:xfrm>
              <a:off x="7553739" y="1633996"/>
              <a:ext cx="541080" cy="631276"/>
            </a:xfrm>
            <a:prstGeom prst="rect">
              <a:avLst/>
            </a:prstGeom>
          </p:spPr>
        </p:pic>
      </p:grpSp>
      <p:pic>
        <p:nvPicPr>
          <p:cNvPr id="14" name="Content Placeholder 13" descr="download (3)"/>
          <p:cNvPicPr>
            <a:picLocks/>
          </p:cNvPicPr>
          <p:nvPr/>
        </p:nvPicPr>
        <p:blipFill>
          <a:blip r:embed="rId3"/>
          <a:stretch>
            <a:fillRect/>
          </a:stretch>
        </p:blipFill>
        <p:spPr>
          <a:xfrm>
            <a:off x="5616448" y="3159742"/>
            <a:ext cx="541080" cy="631276"/>
          </a:xfrm>
          <a:prstGeom prst="rect">
            <a:avLst/>
          </a:prstGeom>
          <a:noFill/>
          <a:ln>
            <a:noFill/>
          </a:ln>
        </p:spPr>
      </p:pic>
      <p:pic>
        <p:nvPicPr>
          <p:cNvPr id="15" name="Content Placeholder 13" descr="download (3)"/>
          <p:cNvPicPr/>
          <p:nvPr/>
        </p:nvPicPr>
        <p:blipFill>
          <a:blip r:embed="rId3"/>
          <a:stretch>
            <a:fillRect/>
          </a:stretch>
        </p:blipFill>
        <p:spPr>
          <a:xfrm>
            <a:off x="6254489" y="1840252"/>
            <a:ext cx="541080" cy="631276"/>
          </a:xfrm>
          <a:prstGeom prst="rect">
            <a:avLst/>
          </a:prstGeom>
          <a:noFill/>
          <a:ln w="9525">
            <a:noFill/>
            <a:miter lim="800000"/>
            <a:headEnd/>
            <a:tailEnd/>
          </a:ln>
        </p:spPr>
      </p:pic>
      <p:pic>
        <p:nvPicPr>
          <p:cNvPr id="16" name="Content Placeholder 13" descr="download (3)"/>
          <p:cNvPicPr/>
          <p:nvPr/>
        </p:nvPicPr>
        <p:blipFill>
          <a:blip r:embed="rId3"/>
          <a:stretch>
            <a:fillRect/>
          </a:stretch>
        </p:blipFill>
        <p:spPr>
          <a:xfrm>
            <a:off x="6887253" y="1840252"/>
            <a:ext cx="541080" cy="631276"/>
          </a:xfrm>
          <a:prstGeom prst="rect">
            <a:avLst/>
          </a:prstGeom>
          <a:noFill/>
          <a:ln w="9525">
            <a:noFill/>
            <a:miter lim="800000"/>
            <a:headEnd/>
            <a:tailEnd/>
          </a:ln>
        </p:spPr>
      </p:pic>
      <p:pic>
        <p:nvPicPr>
          <p:cNvPr id="17" name="Content Placeholder 13" descr="download (3)"/>
          <p:cNvPicPr/>
          <p:nvPr/>
        </p:nvPicPr>
        <p:blipFill>
          <a:blip r:embed="rId3"/>
          <a:stretch>
            <a:fillRect/>
          </a:stretch>
        </p:blipFill>
        <p:spPr>
          <a:xfrm>
            <a:off x="7518471" y="1840252"/>
            <a:ext cx="541080" cy="631276"/>
          </a:xfrm>
          <a:prstGeom prst="rect">
            <a:avLst/>
          </a:prstGeom>
          <a:noFill/>
          <a:ln w="9525">
            <a:noFill/>
            <a:miter lim="800000"/>
            <a:headEnd/>
            <a:tailEnd/>
          </a:ln>
        </p:spPr>
      </p:pic>
      <p:sp>
        <p:nvSpPr>
          <p:cNvPr id="18" name="Rectangle 17"/>
          <p:cNvSpPr/>
          <p:nvPr/>
        </p:nvSpPr>
        <p:spPr>
          <a:xfrm>
            <a:off x="5521874" y="3051056"/>
            <a:ext cx="2609850" cy="8318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p:nvSpPr>
        <p:spPr>
          <a:xfrm>
            <a:off x="5435282" y="2778031"/>
            <a:ext cx="643125" cy="276999"/>
          </a:xfrm>
          <a:prstGeom prst="rect">
            <a:avLst/>
          </a:prstGeom>
        </p:spPr>
        <p:txBody>
          <a:bodyPr wrap="none">
            <a:spAutoFit/>
          </a:bodyPr>
          <a:lstStyle/>
          <a:p>
            <a:r>
              <a:rPr lang="en-GB" sz="1200" i="1" dirty="0" err="1">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mlock</a:t>
            </a:r>
            <a:r>
              <a:rPr lang="en-GB" sz="1200" i="1" dirty="0" smtClean="0">
                <a:effectLst>
                  <a:outerShdw blurRad="38100" dist="38100" dir="2700000" algn="tl">
                    <a:srgbClr val="000000">
                      <a:alpha val="43137"/>
                    </a:srgbClr>
                  </a:outerShdw>
                </a:effectLst>
                <a:latin typeface="Roboto Condensed" panose="020B0604020202020204" charset="0"/>
                <a:ea typeface="Roboto Condensed" panose="020B0604020202020204" charset="0"/>
                <a:sym typeface="+mn-ea"/>
              </a:rPr>
              <a:t>()</a:t>
            </a:r>
            <a:endParaRPr lang="en-IN" sz="1200" dirty="0">
              <a:effectLst>
                <a:outerShdw blurRad="38100" dist="38100" dir="2700000" algn="tl">
                  <a:srgbClr val="000000">
                    <a:alpha val="43137"/>
                  </a:srgbClr>
                </a:outerShdw>
              </a:effectLst>
              <a:latin typeface="Roboto Condensed" panose="020B0604020202020204" charset="0"/>
              <a:ea typeface="Roboto Condensed" panose="020B0604020202020204" charset="0"/>
            </a:endParaRPr>
          </a:p>
        </p:txBody>
      </p:sp>
      <p:sp>
        <p:nvSpPr>
          <p:cNvPr id="20" name="Rectangle 19"/>
          <p:cNvSpPr/>
          <p:nvPr/>
        </p:nvSpPr>
        <p:spPr>
          <a:xfrm>
            <a:off x="814275" y="1840252"/>
            <a:ext cx="4214925" cy="400110"/>
          </a:xfrm>
          <a:prstGeom prst="rect">
            <a:avLst/>
          </a:prstGeom>
        </p:spPr>
        <p:txBody>
          <a:bodyPr wrap="square">
            <a:spAutoFit/>
          </a:bodyPr>
          <a:lstStyle/>
          <a:p>
            <a:pPr algn="just">
              <a:buClrTx/>
              <a:buSzPct val="100000"/>
            </a:pPr>
            <a:r>
              <a:rPr lang="en-US" sz="1000" dirty="0">
                <a:solidFill>
                  <a:srgbClr val="263248"/>
                </a:solidFill>
                <a:latin typeface="Roboto Condensed" panose="020B0604020202020204" charset="0"/>
                <a:ea typeface="Roboto Condensed" panose="020B0604020202020204" charset="0"/>
              </a:rPr>
              <a:t>As a sample run with the WannaCry, out of 10000 files of approximately 21 bytes each, when the proposed method stops its execution, 68 files are encrypted</a:t>
            </a:r>
            <a:r>
              <a:rPr lang="en-US" sz="1000" dirty="0" smtClean="0">
                <a:solidFill>
                  <a:srgbClr val="263248"/>
                </a:solidFill>
                <a:latin typeface="Roboto Condensed" panose="020B0604020202020204" charset="0"/>
                <a:ea typeface="Roboto Condensed" panose="020B0604020202020204" charset="0"/>
              </a:rPr>
              <a:t>.</a:t>
            </a:r>
            <a:endParaRPr lang="en-US" sz="1000" dirty="0">
              <a:solidFill>
                <a:srgbClr val="263248"/>
              </a:solidFill>
              <a:latin typeface="Roboto Condensed" panose="020B0604020202020204" charset="0"/>
              <a:ea typeface="Roboto Condensed" panose="020B0604020202020204" charset="0"/>
            </a:endParaRPr>
          </a:p>
        </p:txBody>
      </p:sp>
      <p:sp>
        <p:nvSpPr>
          <p:cNvPr id="21" name="TextBox 20"/>
          <p:cNvSpPr txBox="1"/>
          <p:nvPr/>
        </p:nvSpPr>
        <p:spPr>
          <a:xfrm>
            <a:off x="5417940" y="4671189"/>
            <a:ext cx="2200060" cy="246221"/>
          </a:xfrm>
          <a:prstGeom prst="rect">
            <a:avLst/>
          </a:prstGeom>
          <a:noFill/>
        </p:spPr>
        <p:txBody>
          <a:bodyPr wrap="square" rtlCol="0">
            <a:spAutoFit/>
          </a:bodyPr>
          <a:lstStyle/>
          <a:p>
            <a:r>
              <a:rPr lang="en-US" sz="1000" b="1" dirty="0" smtClean="0">
                <a:latin typeface="Roboto Condensed" panose="020B0604020202020204" charset="0"/>
                <a:ea typeface="Roboto Condensed" panose="020B0604020202020204" charset="0"/>
              </a:rPr>
              <a:t>Image Source: Google Image</a:t>
            </a:r>
            <a:endParaRPr lang="en-US" sz="1000" b="1" dirty="0">
              <a:latin typeface="Roboto Condensed" panose="020B0604020202020204" charset="0"/>
              <a:ea typeface="Roboto Condensed" panose="020B0604020202020204" charset="0"/>
            </a:endParaRPr>
          </a:p>
        </p:txBody>
      </p:sp>
    </p:spTree>
    <p:extLst>
      <p:ext uri="{BB962C8B-B14F-4D97-AF65-F5344CB8AC3E}">
        <p14:creationId xmlns:p14="http://schemas.microsoft.com/office/powerpoint/2010/main" val="2103942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RATAFIA</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19</a:t>
            </a:r>
            <a:endParaRPr lang="en" dirty="0"/>
          </a:p>
        </p:txBody>
      </p:sp>
      <p:sp>
        <p:nvSpPr>
          <p:cNvPr id="6" name="Text Placeholder 2"/>
          <p:cNvSpPr>
            <a:spLocks noGrp="1"/>
          </p:cNvSpPr>
          <p:nvPr>
            <p:ph type="body" idx="1"/>
          </p:nvPr>
        </p:nvSpPr>
        <p:spPr>
          <a:xfrm>
            <a:off x="814275" y="1615582"/>
            <a:ext cx="6803725" cy="2711720"/>
          </a:xfrm>
        </p:spPr>
        <p:txBody>
          <a:bodyPr/>
          <a:lstStyle/>
          <a:p>
            <a:pPr algn="just">
              <a:buClrTx/>
              <a:buSzPct val="100000"/>
            </a:pPr>
            <a:r>
              <a:rPr lang="en-GB" sz="1200" dirty="0" smtClean="0"/>
              <a:t>RATAFIA </a:t>
            </a:r>
            <a:r>
              <a:rPr lang="en-GB" sz="1200" dirty="0"/>
              <a:t>observes system behaviour through </a:t>
            </a:r>
            <a:r>
              <a:rPr lang="en-GB" sz="1200" dirty="0" smtClean="0"/>
              <a:t>HPCs, </a:t>
            </a:r>
            <a:r>
              <a:rPr lang="en-GB" sz="1200" dirty="0"/>
              <a:t>which are present in most of the modern day processor architecture. Hence, RATAFIA will work in any platform having </a:t>
            </a:r>
            <a:r>
              <a:rPr lang="en-GB" sz="1200" dirty="0" smtClean="0"/>
              <a:t>HPCs.</a:t>
            </a:r>
          </a:p>
          <a:p>
            <a:pPr algn="just">
              <a:buClrTx/>
              <a:buSzPct val="100000"/>
            </a:pPr>
            <a:endParaRPr lang="en-GB" sz="600" dirty="0" smtClean="0"/>
          </a:p>
          <a:p>
            <a:pPr algn="just">
              <a:buClrTx/>
              <a:buSzPct val="100000"/>
            </a:pPr>
            <a:r>
              <a:rPr lang="en-GB" sz="1200" dirty="0" smtClean="0"/>
              <a:t>The </a:t>
            </a:r>
            <a:r>
              <a:rPr lang="en-GB" sz="1200" dirty="0" err="1"/>
              <a:t>tunable</a:t>
            </a:r>
            <a:r>
              <a:rPr lang="en-GB" sz="1200" dirty="0"/>
              <a:t> hyper-parameters (like thresholds, window size etc.) will be different for different systems. The determination of values of these parameters is a one-time process and which will be accomplished during the training of </a:t>
            </a:r>
            <a:r>
              <a:rPr lang="en-GB" sz="1200" dirty="0" err="1"/>
              <a:t>autoencoders</a:t>
            </a:r>
            <a:r>
              <a:rPr lang="en-GB" sz="1200" dirty="0" smtClean="0"/>
              <a:t>.</a:t>
            </a:r>
          </a:p>
          <a:p>
            <a:pPr algn="just">
              <a:buClrTx/>
              <a:buSzPct val="100000"/>
            </a:pPr>
            <a:endParaRPr lang="en-GB" sz="600" dirty="0" smtClean="0"/>
          </a:p>
          <a:p>
            <a:pPr algn="just">
              <a:buClrTx/>
              <a:buSzPct val="100000"/>
            </a:pPr>
            <a:r>
              <a:rPr lang="en-GB" sz="1200" dirty="0" smtClean="0"/>
              <a:t>The </a:t>
            </a:r>
            <a:r>
              <a:rPr lang="en-GB" sz="1200" dirty="0"/>
              <a:t>advantage of using HPCs is that they are difficult to tamper. In particular, while one may increase some HPC values by a program, it is difficult to reduce the HPC values with out explicitly </a:t>
            </a:r>
            <a:r>
              <a:rPr lang="en-GB" sz="1200" dirty="0" err="1"/>
              <a:t>targetting</a:t>
            </a:r>
            <a:r>
              <a:rPr lang="en-GB" sz="1200" dirty="0"/>
              <a:t> the HPC </a:t>
            </a:r>
            <a:r>
              <a:rPr lang="en-GB" sz="1200" dirty="0" smtClean="0"/>
              <a:t>registers.</a:t>
            </a:r>
          </a:p>
          <a:p>
            <a:pPr algn="just">
              <a:buClrTx/>
              <a:buSzPct val="100000"/>
            </a:pPr>
            <a:endParaRPr lang="en-GB" sz="600" dirty="0" smtClean="0"/>
          </a:p>
          <a:p>
            <a:pPr algn="just">
              <a:buClrTx/>
              <a:buSzPct val="100000"/>
            </a:pPr>
            <a:r>
              <a:rPr lang="en-GB" sz="1200" dirty="0" smtClean="0"/>
              <a:t>There </a:t>
            </a:r>
            <a:r>
              <a:rPr lang="en-GB" sz="1200" dirty="0"/>
              <a:t>is a provision that the HPC values can be forcefully reset to zero using PERF_EVENT_IOC_RESET </a:t>
            </a:r>
            <a:r>
              <a:rPr lang="en-GB" sz="1200" dirty="0" err="1"/>
              <a:t>ioctl</a:t>
            </a:r>
            <a:r>
              <a:rPr lang="en-GB" sz="1200" dirty="0"/>
              <a:t>() system call. However, in order to do that one requires administrative privilege</a:t>
            </a:r>
            <a:r>
              <a:rPr lang="en-GB" sz="1200" dirty="0" smtClean="0"/>
              <a:t>.</a:t>
            </a:r>
            <a:endParaRPr lang="en-GB" sz="1200" dirty="0"/>
          </a:p>
        </p:txBody>
      </p:sp>
    </p:spTree>
    <p:extLst>
      <p:ext uri="{BB962C8B-B14F-4D97-AF65-F5344CB8AC3E}">
        <p14:creationId xmlns:p14="http://schemas.microsoft.com/office/powerpoint/2010/main" val="3806858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5" name="Slide Number Placeholder 4"/>
          <p:cNvSpPr>
            <a:spLocks noGrp="1"/>
          </p:cNvSpPr>
          <p:nvPr>
            <p:ph type="sldNum" idx="12"/>
          </p:nvPr>
        </p:nvSpPr>
        <p:spPr/>
        <p:txBody>
          <a:bodyPr/>
          <a:lstStyle/>
          <a:p>
            <a:pPr marL="0" lvl="0" indent="0">
              <a:spcBef>
                <a:spcPts val="0"/>
              </a:spcBef>
              <a:spcAft>
                <a:spcPts val="0"/>
              </a:spcAft>
              <a:buNone/>
            </a:pPr>
            <a:r>
              <a:rPr lang="en" dirty="0" smtClean="0"/>
              <a:t>20</a:t>
            </a:r>
            <a:endParaRPr lang="en" dirty="0"/>
          </a:p>
        </p:txBody>
      </p:sp>
      <p:sp>
        <p:nvSpPr>
          <p:cNvPr id="6" name="Text Placeholder 2"/>
          <p:cNvSpPr>
            <a:spLocks noGrp="1"/>
          </p:cNvSpPr>
          <p:nvPr>
            <p:ph type="body" idx="1"/>
          </p:nvPr>
        </p:nvSpPr>
        <p:spPr>
          <a:xfrm>
            <a:off x="814275" y="1615582"/>
            <a:ext cx="6803725" cy="2711720"/>
          </a:xfrm>
        </p:spPr>
        <p:txBody>
          <a:bodyPr/>
          <a:lstStyle/>
          <a:p>
            <a:pPr algn="just">
              <a:buClrTx/>
              <a:buSzPct val="100000"/>
            </a:pPr>
            <a:r>
              <a:rPr lang="en-GB" sz="1200" dirty="0" smtClean="0"/>
              <a:t>We </a:t>
            </a:r>
            <a:r>
              <a:rPr lang="en-GB" sz="1200" dirty="0"/>
              <a:t>present a detailed understanding of the effect of ransomware on normal system </a:t>
            </a:r>
            <a:r>
              <a:rPr lang="en-US" sz="1200" dirty="0" smtClean="0"/>
              <a:t>behavior</a:t>
            </a:r>
            <a:r>
              <a:rPr lang="en-GB" sz="1200" dirty="0" smtClean="0"/>
              <a:t>.</a:t>
            </a:r>
          </a:p>
          <a:p>
            <a:pPr algn="just">
              <a:buClrTx/>
              <a:buSzPct val="100000"/>
            </a:pPr>
            <a:endParaRPr lang="en-GB" sz="1000" dirty="0"/>
          </a:p>
          <a:p>
            <a:pPr algn="just">
              <a:buClrTx/>
              <a:buSzPct val="100000"/>
            </a:pPr>
            <a:r>
              <a:rPr lang="en-GB" sz="1200" dirty="0" smtClean="0"/>
              <a:t>We </a:t>
            </a:r>
            <a:r>
              <a:rPr lang="en-GB" sz="1200" dirty="0"/>
              <a:t>take the aid of the Deep Neural Network to detect the presence of ransomwares using a three-step detection </a:t>
            </a:r>
            <a:r>
              <a:rPr lang="en-GB" sz="1200" dirty="0" smtClean="0"/>
              <a:t>framework with minimal performance overhead.</a:t>
            </a:r>
          </a:p>
          <a:p>
            <a:pPr algn="just">
              <a:buClrTx/>
              <a:buSzPct val="100000"/>
            </a:pPr>
            <a:endParaRPr lang="en-GB" sz="1000" dirty="0" smtClean="0"/>
          </a:p>
          <a:p>
            <a:pPr algn="just">
              <a:buClrTx/>
              <a:buSzPct val="100000"/>
            </a:pPr>
            <a:r>
              <a:rPr lang="en-GB" sz="1200" dirty="0" smtClean="0"/>
              <a:t>The </a:t>
            </a:r>
            <a:r>
              <a:rPr lang="en-GB" sz="1200" dirty="0"/>
              <a:t>entire detection procedure does not require any template of ransomware programs beforehand. Instead, it thrives on an anomaly detection procedure to detect the infectious ransomwares in as less as 5 seconds with almost zero false positives, using frequency </a:t>
            </a:r>
            <a:r>
              <a:rPr lang="en-GB" sz="1200" dirty="0" smtClean="0"/>
              <a:t>analysis.</a:t>
            </a:r>
          </a:p>
        </p:txBody>
      </p:sp>
    </p:spTree>
    <p:extLst>
      <p:ext uri="{BB962C8B-B14F-4D97-AF65-F5344CB8AC3E}">
        <p14:creationId xmlns:p14="http://schemas.microsoft.com/office/powerpoint/2010/main" val="17734024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3" name="Google Shape;503;p34"/>
          <p:cNvSpPr txBox="1">
            <a:spLocks noGrp="1"/>
          </p:cNvSpPr>
          <p:nvPr>
            <p:ph type="ctrTitle" idx="4294967295"/>
          </p:nvPr>
        </p:nvSpPr>
        <p:spPr>
          <a:xfrm>
            <a:off x="1275150" y="1216908"/>
            <a:ext cx="6593700" cy="175855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solidFill>
                  <a:srgbClr val="FF9800"/>
                </a:solidFill>
              </a:rPr>
              <a:t>THANK YOU FOR YOUR ATTENTION!</a:t>
            </a:r>
            <a:endParaRPr sz="4000" dirty="0">
              <a:solidFill>
                <a:srgbClr val="FF9800"/>
              </a:solidFill>
            </a:endParaRPr>
          </a:p>
        </p:txBody>
      </p:sp>
      <p:sp>
        <p:nvSpPr>
          <p:cNvPr id="504" name="Google Shape;504;p34"/>
          <p:cNvSpPr txBox="1">
            <a:spLocks noGrp="1"/>
          </p:cNvSpPr>
          <p:nvPr>
            <p:ph type="subTitle" idx="4294967295"/>
          </p:nvPr>
        </p:nvSpPr>
        <p:spPr>
          <a:xfrm>
            <a:off x="1275150" y="2824364"/>
            <a:ext cx="6593700" cy="1342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b="1" dirty="0"/>
              <a:t>Any questions</a:t>
            </a:r>
            <a:r>
              <a:rPr lang="en" sz="2000" b="1" dirty="0" smtClean="0"/>
              <a:t>?</a:t>
            </a:r>
            <a:endParaRPr sz="2000" b="1" dirty="0"/>
          </a:p>
        </p:txBody>
      </p:sp>
    </p:spTree>
    <p:extLst>
      <p:ext uri="{BB962C8B-B14F-4D97-AF65-F5344CB8AC3E}">
        <p14:creationId xmlns:p14="http://schemas.microsoft.com/office/powerpoint/2010/main" val="21898120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Recent Efforts in Detecting Ransomwares</a:t>
            </a:r>
            <a:endParaRPr lang="en-US" dirty="0"/>
          </a:p>
        </p:txBody>
      </p:sp>
      <p:sp>
        <p:nvSpPr>
          <p:cNvPr id="3" name="Slide Number Placeholder 2"/>
          <p:cNvSpPr>
            <a:spLocks noGrp="1"/>
          </p:cNvSpPr>
          <p:nvPr>
            <p:ph type="sldNum" idx="12"/>
          </p:nvPr>
        </p:nvSpPr>
        <p:spPr/>
        <p:txBody>
          <a:bodyPr/>
          <a:lstStyle/>
          <a:p>
            <a:pPr lvl="0"/>
            <a:r>
              <a:rPr lang="en" dirty="0" smtClean="0"/>
              <a:t>4</a:t>
            </a:r>
            <a:endParaRPr lang="en" dirty="0"/>
          </a:p>
        </p:txBody>
      </p:sp>
      <p:sp>
        <p:nvSpPr>
          <p:cNvPr id="4" name="Rectangle 3"/>
          <p:cNvSpPr/>
          <p:nvPr/>
        </p:nvSpPr>
        <p:spPr>
          <a:xfrm>
            <a:off x="336884" y="1624201"/>
            <a:ext cx="8318978" cy="784830"/>
          </a:xfrm>
          <a:prstGeom prst="rect">
            <a:avLst/>
          </a:prstGeom>
        </p:spPr>
        <p:txBody>
          <a:bodyPr wrap="square">
            <a:spAutoFit/>
          </a:bodyPr>
          <a:lstStyle/>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Robertson, W., </a:t>
            </a:r>
            <a:r>
              <a:rPr lang="en-US" sz="1000" dirty="0" err="1">
                <a:solidFill>
                  <a:srgbClr val="263248"/>
                </a:solidFill>
                <a:latin typeface="Roboto Condensed" panose="020B0604020202020204" charset="0"/>
                <a:ea typeface="Roboto Condensed" panose="020B0604020202020204" charset="0"/>
              </a:rPr>
              <a:t>Balzarotti</a:t>
            </a:r>
            <a:r>
              <a:rPr lang="en-US" sz="1000" dirty="0">
                <a:solidFill>
                  <a:srgbClr val="263248"/>
                </a:solidFill>
                <a:latin typeface="Roboto Condensed" panose="020B0604020202020204" charset="0"/>
                <a:ea typeface="Roboto Condensed" panose="020B0604020202020204" charset="0"/>
              </a:rPr>
              <a:t>, D., Bilge, L.,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E., “Cutting the </a:t>
            </a:r>
            <a:r>
              <a:rPr lang="en-US" sz="1000" dirty="0" err="1" smtClean="0">
                <a:solidFill>
                  <a:srgbClr val="263248"/>
                </a:solidFill>
                <a:latin typeface="Roboto Condensed" panose="020B0604020202020204" charset="0"/>
                <a:ea typeface="Roboto Condensed" panose="020B0604020202020204" charset="0"/>
              </a:rPr>
              <a:t>gordian</a:t>
            </a:r>
            <a:r>
              <a:rPr lang="en-US" sz="1000" dirty="0" smtClean="0">
                <a:solidFill>
                  <a:srgbClr val="263248"/>
                </a:solidFill>
                <a:latin typeface="Roboto Condensed" panose="020B0604020202020204" charset="0"/>
                <a:ea typeface="Roboto Condensed" panose="020B0604020202020204" charset="0"/>
              </a:rPr>
              <a:t> </a:t>
            </a:r>
            <a:r>
              <a:rPr lang="en-US" sz="1000" dirty="0">
                <a:solidFill>
                  <a:srgbClr val="263248"/>
                </a:solidFill>
                <a:latin typeface="Roboto Condensed" panose="020B0604020202020204" charset="0"/>
                <a:ea typeface="Roboto Condensed" panose="020B0604020202020204" charset="0"/>
              </a:rPr>
              <a:t>knot: A look under the hood of ransomware </a:t>
            </a:r>
            <a:r>
              <a:rPr lang="en-US" sz="1000" dirty="0" smtClean="0">
                <a:solidFill>
                  <a:srgbClr val="263248"/>
                </a:solidFill>
                <a:latin typeface="Roboto Condensed" panose="020B0604020202020204" charset="0"/>
                <a:ea typeface="Roboto Condensed" panose="020B0604020202020204" charset="0"/>
              </a:rPr>
              <a:t>attacks”, in 12th </a:t>
            </a:r>
            <a:r>
              <a:rPr lang="en-US" sz="1000" dirty="0">
                <a:solidFill>
                  <a:srgbClr val="263248"/>
                </a:solidFill>
                <a:latin typeface="Roboto Condensed" panose="020B0604020202020204" charset="0"/>
                <a:ea typeface="Roboto Condensed" panose="020B0604020202020204" charset="0"/>
              </a:rPr>
              <a:t>Conference on Detection of Intrusions and Malware &amp; </a:t>
            </a:r>
            <a:r>
              <a:rPr lang="en-US" sz="1000" dirty="0" smtClean="0">
                <a:solidFill>
                  <a:srgbClr val="263248"/>
                </a:solidFill>
                <a:latin typeface="Roboto Condensed" panose="020B0604020202020204" charset="0"/>
                <a:ea typeface="Roboto Condensed" panose="020B0604020202020204" charset="0"/>
              </a:rPr>
              <a:t>Vulnerability Assessment</a:t>
            </a:r>
            <a:r>
              <a:rPr lang="en-US" sz="1000" dirty="0">
                <a:solidFill>
                  <a:srgbClr val="263248"/>
                </a:solidFill>
                <a:latin typeface="Roboto Condensed" panose="020B0604020202020204" charset="0"/>
                <a:ea typeface="Roboto Condensed" panose="020B0604020202020204" charset="0"/>
              </a:rPr>
              <a:t>, </a:t>
            </a:r>
            <a:r>
              <a:rPr lang="en-US" sz="1000" dirty="0" smtClean="0">
                <a:solidFill>
                  <a:srgbClr val="263248"/>
                </a:solidFill>
                <a:latin typeface="Roboto Condensed" panose="020B0604020202020204" charset="0"/>
                <a:ea typeface="Roboto Condensed" panose="020B0604020202020204" charset="0"/>
              </a:rPr>
              <a:t>July </a:t>
            </a:r>
            <a:r>
              <a:rPr lang="en-US" sz="1000" dirty="0">
                <a:solidFill>
                  <a:srgbClr val="263248"/>
                </a:solidFill>
                <a:latin typeface="Roboto Condensed" panose="020B0604020202020204" charset="0"/>
                <a:ea typeface="Roboto Condensed" panose="020B0604020202020204" charset="0"/>
              </a:rPr>
              <a:t>2015, Milan, </a:t>
            </a:r>
            <a:r>
              <a:rPr lang="en-US" sz="1000" dirty="0" smtClean="0">
                <a:solidFill>
                  <a:srgbClr val="263248"/>
                </a:solidFill>
                <a:latin typeface="Roboto Condensed" panose="020B0604020202020204" charset="0"/>
                <a:ea typeface="Roboto Condensed" panose="020B0604020202020204" charset="0"/>
              </a:rPr>
              <a:t>Italy.</a:t>
            </a:r>
          </a:p>
          <a:p>
            <a:pPr marL="228600" indent="-228600" algn="just">
              <a:buFont typeface="+mj-lt"/>
              <a:buAutoNum type="arabicPeriod"/>
            </a:pPr>
            <a:endParaRPr lang="en-US" sz="500" dirty="0">
              <a:solidFill>
                <a:srgbClr val="263248"/>
              </a:solidFill>
              <a:latin typeface="Roboto Condensed" panose="020B0604020202020204" charset="0"/>
              <a:ea typeface="Roboto Condensed" panose="020B0604020202020204" charset="0"/>
            </a:endParaRPr>
          </a:p>
          <a:p>
            <a:pPr marL="228600" indent="-228600" algn="just">
              <a:buFont typeface="+mj-lt"/>
              <a:buAutoNum type="arabicPeriod"/>
            </a:pPr>
            <a:r>
              <a:rPr lang="en-US" sz="1000" dirty="0" err="1">
                <a:solidFill>
                  <a:srgbClr val="263248"/>
                </a:solidFill>
                <a:latin typeface="Roboto Condensed" panose="020B0604020202020204" charset="0"/>
                <a:ea typeface="Roboto Condensed" panose="020B0604020202020204" charset="0"/>
              </a:rPr>
              <a:t>Kharraz</a:t>
            </a:r>
            <a:r>
              <a:rPr lang="en-US" sz="1000" dirty="0">
                <a:solidFill>
                  <a:srgbClr val="263248"/>
                </a:solidFill>
                <a:latin typeface="Roboto Condensed" panose="020B0604020202020204" charset="0"/>
                <a:ea typeface="Roboto Condensed" panose="020B0604020202020204" charset="0"/>
              </a:rPr>
              <a:t>, A., Arshad, S., </a:t>
            </a:r>
            <a:r>
              <a:rPr lang="en-US" sz="1000" dirty="0" err="1">
                <a:solidFill>
                  <a:srgbClr val="263248"/>
                </a:solidFill>
                <a:latin typeface="Roboto Condensed" panose="020B0604020202020204" charset="0"/>
                <a:ea typeface="Roboto Condensed" panose="020B0604020202020204" charset="0"/>
              </a:rPr>
              <a:t>Mulliner</a:t>
            </a:r>
            <a:r>
              <a:rPr lang="en-US" sz="1000" dirty="0">
                <a:solidFill>
                  <a:srgbClr val="263248"/>
                </a:solidFill>
                <a:latin typeface="Roboto Condensed" panose="020B0604020202020204" charset="0"/>
                <a:ea typeface="Roboto Condensed" panose="020B0604020202020204" charset="0"/>
              </a:rPr>
              <a:t>, C., Robertson, W., </a:t>
            </a:r>
            <a:r>
              <a:rPr lang="en-US" sz="1000" dirty="0" err="1">
                <a:solidFill>
                  <a:srgbClr val="263248"/>
                </a:solidFill>
                <a:latin typeface="Roboto Condensed" panose="020B0604020202020204" charset="0"/>
                <a:ea typeface="Roboto Condensed" panose="020B0604020202020204" charset="0"/>
              </a:rPr>
              <a:t>Kirda</a:t>
            </a:r>
            <a:r>
              <a:rPr lang="en-US" sz="1000" dirty="0">
                <a:solidFill>
                  <a:srgbClr val="263248"/>
                </a:solidFill>
                <a:latin typeface="Roboto Condensed" panose="020B0604020202020204" charset="0"/>
                <a:ea typeface="Roboto Condensed" panose="020B0604020202020204" charset="0"/>
              </a:rPr>
              <a:t>, E</a:t>
            </a:r>
            <a:r>
              <a:rPr lang="en-US" sz="1000" dirty="0" smtClean="0">
                <a:solidFill>
                  <a:srgbClr val="263248"/>
                </a:solidFill>
                <a:latin typeface="Roboto Condensed" panose="020B0604020202020204" charset="0"/>
                <a:ea typeface="Roboto Condensed" panose="020B0604020202020204" charset="0"/>
              </a:rPr>
              <a:t>., “UNVEIL</a:t>
            </a:r>
            <a:r>
              <a:rPr lang="en-US" sz="1000" dirty="0">
                <a:solidFill>
                  <a:srgbClr val="263248"/>
                </a:solidFill>
                <a:latin typeface="Roboto Condensed" panose="020B0604020202020204" charset="0"/>
                <a:ea typeface="Roboto Condensed" panose="020B0604020202020204" charset="0"/>
              </a:rPr>
              <a:t>: A </a:t>
            </a:r>
            <a:r>
              <a:rPr lang="en-US" sz="1000" dirty="0" smtClean="0">
                <a:solidFill>
                  <a:srgbClr val="263248"/>
                </a:solidFill>
                <a:latin typeface="Roboto Condensed" panose="020B0604020202020204" charset="0"/>
                <a:ea typeface="Roboto Condensed" panose="020B0604020202020204" charset="0"/>
              </a:rPr>
              <a:t>largescale, automated </a:t>
            </a:r>
            <a:r>
              <a:rPr lang="en-US" sz="1000" dirty="0">
                <a:solidFill>
                  <a:srgbClr val="263248"/>
                </a:solidFill>
                <a:latin typeface="Roboto Condensed" panose="020B0604020202020204" charset="0"/>
                <a:ea typeface="Roboto Condensed" panose="020B0604020202020204" charset="0"/>
              </a:rPr>
              <a:t>approach to detecting </a:t>
            </a:r>
            <a:r>
              <a:rPr lang="en-US" sz="1000" dirty="0" smtClean="0">
                <a:solidFill>
                  <a:srgbClr val="263248"/>
                </a:solidFill>
                <a:latin typeface="Roboto Condensed" panose="020B0604020202020204" charset="0"/>
                <a:ea typeface="Roboto Condensed" panose="020B0604020202020204" charset="0"/>
              </a:rPr>
              <a:t>ransomware”, in 25th </a:t>
            </a:r>
            <a:r>
              <a:rPr lang="en-US" sz="1000" dirty="0">
                <a:solidFill>
                  <a:srgbClr val="263248"/>
                </a:solidFill>
                <a:latin typeface="Roboto Condensed" panose="020B0604020202020204" charset="0"/>
                <a:ea typeface="Roboto Condensed" panose="020B0604020202020204" charset="0"/>
              </a:rPr>
              <a:t>USENIX </a:t>
            </a:r>
            <a:r>
              <a:rPr lang="en-US" sz="1000" dirty="0" smtClean="0">
                <a:solidFill>
                  <a:srgbClr val="263248"/>
                </a:solidFill>
                <a:latin typeface="Roboto Condensed" panose="020B0604020202020204" charset="0"/>
                <a:ea typeface="Roboto Condensed" panose="020B0604020202020204" charset="0"/>
              </a:rPr>
              <a:t>Security Symposium, August 2016, Austin, Texas.</a:t>
            </a:r>
            <a:endParaRPr lang="en-US" sz="1000" dirty="0">
              <a:solidFill>
                <a:srgbClr val="263248"/>
              </a:solidFill>
              <a:latin typeface="Roboto Condensed" panose="020B0604020202020204" charset="0"/>
              <a:ea typeface="Roboto Condensed" panose="020B0604020202020204" charset="0"/>
            </a:endParaRPr>
          </a:p>
        </p:txBody>
      </p:sp>
      <p:sp>
        <p:nvSpPr>
          <p:cNvPr id="7" name="Rounded Rectangle 6"/>
          <p:cNvSpPr/>
          <p:nvPr/>
        </p:nvSpPr>
        <p:spPr>
          <a:xfrm>
            <a:off x="3121539" y="2703037"/>
            <a:ext cx="5125792" cy="372333"/>
          </a:xfrm>
          <a:prstGeom prst="roundRect">
            <a:avLst/>
          </a:prstGeom>
          <a:solidFill>
            <a:srgbClr val="FF9800"/>
          </a:solidFill>
          <a:ln>
            <a:solidFill>
              <a:srgbClr val="C7D3E6"/>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1200" dirty="0">
                <a:latin typeface="Roboto Condensed" panose="020B0604020202020204" charset="0"/>
                <a:ea typeface="Roboto Condensed" panose="020B0604020202020204" charset="0"/>
              </a:rPr>
              <a:t>Susceptible to false positives and can be defeated with a slow encryption process</a:t>
            </a:r>
          </a:p>
        </p:txBody>
      </p:sp>
      <p:cxnSp>
        <p:nvCxnSpPr>
          <p:cNvPr id="17" name="Straight Arrow Connector 16"/>
          <p:cNvCxnSpPr/>
          <p:nvPr/>
        </p:nvCxnSpPr>
        <p:spPr>
          <a:xfrm>
            <a:off x="4507606" y="2150772"/>
            <a:ext cx="1176830" cy="552266"/>
          </a:xfrm>
          <a:prstGeom prst="straightConnector1">
            <a:avLst/>
          </a:prstGeom>
          <a:ln>
            <a:solidFill>
              <a:srgbClr val="3F5378"/>
            </a:solidFill>
            <a:tailEnd type="triangle"/>
          </a:ln>
        </p:spPr>
        <p:style>
          <a:lnRef idx="2">
            <a:schemeClr val="accent1"/>
          </a:lnRef>
          <a:fillRef idx="0">
            <a:schemeClr val="accent1"/>
          </a:fillRef>
          <a:effectRef idx="1">
            <a:schemeClr val="accent1"/>
          </a:effectRef>
          <a:fontRef idx="minor">
            <a:schemeClr val="tx1"/>
          </a:fontRef>
        </p:style>
      </p:cxnSp>
      <p:pic>
        <p:nvPicPr>
          <p:cNvPr id="8" name="Picture 2" descr="Image result for citation need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417" y="392575"/>
            <a:ext cx="2021983" cy="12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591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4313</TotalTime>
  <Words>6977</Words>
  <Application>Microsoft Office PowerPoint</Application>
  <PresentationFormat>On-screen Show (16:9)</PresentationFormat>
  <Paragraphs>760</Paragraphs>
  <Slides>86</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86</vt:i4>
      </vt:variant>
    </vt:vector>
  </HeadingPairs>
  <TitlesOfParts>
    <vt:vector size="95" baseType="lpstr">
      <vt:lpstr>MS Gothic</vt:lpstr>
      <vt:lpstr>Cambria Math</vt:lpstr>
      <vt:lpstr>Arial</vt:lpstr>
      <vt:lpstr>Courier New</vt:lpstr>
      <vt:lpstr>Roboto Condensed Light</vt:lpstr>
      <vt:lpstr>Roboto Condensed</vt:lpstr>
      <vt:lpstr>Arvo</vt:lpstr>
      <vt:lpstr>Comic Sans MS</vt:lpstr>
      <vt:lpstr>Salerio template</vt:lpstr>
      <vt:lpstr>RATAFIA: Ransomware Analysis using Time And Frequency Informed Autoencoders</vt:lpstr>
      <vt:lpstr>PowerPoint Presentation</vt:lpstr>
      <vt:lpstr>PowerPoint Presentation</vt:lpstr>
      <vt:lpstr>What is a Ransomware??</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Recent Efforts in Detecting Ransomwares</vt:lpstr>
      <vt:lpstr>Why their Detection is still Important??</vt:lpstr>
      <vt:lpstr>Why their Detection is still Important??</vt:lpstr>
      <vt:lpstr>Why their Detection is still Important??</vt:lpstr>
      <vt:lpstr>Why their Detection is still Important??</vt:lpstr>
      <vt:lpstr>Observing System Behavior using HPC</vt:lpstr>
      <vt:lpstr>Observing System Behavior using HPC</vt:lpstr>
      <vt:lpstr>Observing System Behavior using HPC</vt:lpstr>
      <vt:lpstr>Observing System Behavior using HPC</vt:lpstr>
      <vt:lpstr>Observing System Behavior using HPC</vt:lpstr>
      <vt:lpstr>Does Ransomware affect the Performance Counters??</vt:lpstr>
      <vt:lpstr>Does Ransomware affect the Performance Counters??</vt:lpstr>
      <vt:lpstr>Does Ransomware affect the Performance Counters??</vt:lpstr>
      <vt:lpstr>Does Ransomware affect the Performance Counters??</vt:lpstr>
      <vt:lpstr>Is it enough to observe a single sample point??</vt:lpstr>
      <vt:lpstr>Is it enough to observe a single sample point??</vt:lpstr>
      <vt:lpstr>Is it enough to observe a single sample point??</vt:lpstr>
      <vt:lpstr>Is it enough to observe a single sample point??</vt:lpstr>
      <vt:lpstr>LSTM-based Autoencoder</vt:lpstr>
      <vt:lpstr>First Step: Detecting the Anomaly</vt:lpstr>
      <vt:lpstr>First Step: Detecting the Anomaly</vt:lpstr>
      <vt:lpstr>First Step: Detecting the Anomaly</vt:lpstr>
      <vt:lpstr>First Step: Detecting the Anomaly</vt:lpstr>
      <vt:lpstr>How good is reconstruction error as a decider??</vt:lpstr>
      <vt:lpstr>How good is reconstruction error as a decider??</vt:lpstr>
      <vt:lpstr>How good is reconstruction error as a decider??</vt:lpstr>
      <vt:lpstr>Utilizing the fact of Repeated Encryption of Ransomwares</vt:lpstr>
      <vt:lpstr>Utilizing the fact of Repeated Encryption of Ransomwares</vt:lpstr>
      <vt:lpstr>Utilizing the fact of Repeated Encryption of Ransomwares</vt:lpstr>
      <vt:lpstr>Second Step: Detecting Anomaly in Frequency Domain</vt:lpstr>
      <vt:lpstr>Second Step: Detecting Anomaly in Frequency Domain</vt:lpstr>
      <vt:lpstr>Second Step: Detecting Anomaly in Frequency Domain</vt:lpstr>
      <vt:lpstr>Second Step: Detecting Anomaly in Frequency Domain</vt:lpstr>
      <vt:lpstr>Difficulty for Disk Encryption Programs</vt:lpstr>
      <vt:lpstr>Difficulty for Disk Encryption Programs</vt:lpstr>
      <vt:lpstr>Difficulty for Disk Encryption Programs</vt:lpstr>
      <vt:lpstr>Third Step: Identifying Disk Encryption Process</vt:lpstr>
      <vt:lpstr>Third Step: Identifying Disk Encryption Process</vt:lpstr>
      <vt:lpstr>Third Step: Identifying Disk Encryption Process</vt:lpstr>
      <vt:lpstr>Third Step: Identifying Disk Encryption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of the Method</vt:lpstr>
      <vt:lpstr>Discussion on File Recovery</vt:lpstr>
      <vt:lpstr>Discussion on File Recovery</vt:lpstr>
      <vt:lpstr>Discussion on File Recovery</vt:lpstr>
      <vt:lpstr>Discussion on File Recovery</vt:lpstr>
      <vt:lpstr>Discussion on File Recovery</vt:lpstr>
      <vt:lpstr>Advantages of RATAFIA</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Analysis of Robust Machine Learning in the Context of Computer Security</dc:title>
  <dc:creator>Manaar</dc:creator>
  <cp:lastModifiedBy>Windows User</cp:lastModifiedBy>
  <cp:revision>425</cp:revision>
  <cp:lastPrinted>2019-05-02T19:59:39Z</cp:lastPrinted>
  <dcterms:modified xsi:type="dcterms:W3CDTF">2019-05-03T09:24:38Z</dcterms:modified>
</cp:coreProperties>
</file>